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  <p:sldMasterId id="2147483654" r:id="rId2"/>
    <p:sldMasterId id="2147483667" r:id="rId3"/>
  </p:sldMasterIdLst>
  <p:notesMasterIdLst>
    <p:notesMasterId r:id="rId31"/>
  </p:notesMasterIdLst>
  <p:sldIdLst>
    <p:sldId id="285" r:id="rId4"/>
    <p:sldId id="292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87" r:id="rId16"/>
    <p:sldId id="288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91" r:id="rId26"/>
    <p:sldId id="290" r:id="rId27"/>
    <p:sldId id="289" r:id="rId28"/>
    <p:sldId id="281" r:id="rId29"/>
    <p:sldId id="282" r:id="rId30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  <a:srgbClr val="DEE7EC"/>
    <a:srgbClr val="ABFFFF"/>
    <a:srgbClr val="A7DDE9"/>
    <a:srgbClr val="0086BB"/>
    <a:srgbClr val="0080B0"/>
    <a:srgbClr val="006090"/>
    <a:srgbClr val="004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81" autoAdjust="0"/>
    <p:restoredTop sz="72167" autoAdjust="0"/>
  </p:normalViewPr>
  <p:slideViewPr>
    <p:cSldViewPr>
      <p:cViewPr varScale="1">
        <p:scale>
          <a:sx n="59" d="100"/>
          <a:sy n="59" d="100"/>
        </p:scale>
        <p:origin x="5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850B992-7EB1-4AF1-8D7B-20451243040C}" type="datetimeFigureOut">
              <a:rPr lang="de-DE"/>
              <a:pPr>
                <a:defRPr/>
              </a:pPr>
              <a:t>03.09.2020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E818457B-239C-4400-8439-3AED075B9B6E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07534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noProof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54577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085589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80845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8457B-239C-4400-8439-3AED075B9B6E}" type="slidenum">
              <a:rPr lang="de-DE" altLang="de-DE" smtClean="0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55281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8457B-239C-4400-8439-3AED075B9B6E}" type="slidenum">
              <a:rPr lang="de-DE" altLang="de-DE" smtClean="0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49280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15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415691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84357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17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0553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18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3790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0427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951262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4865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4773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22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21628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23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382026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8457B-239C-4400-8439-3AED075B9B6E}" type="slidenum">
              <a:rPr lang="de-DE" altLang="de-DE" smtClean="0"/>
              <a:pPr/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454499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8457B-239C-4400-8439-3AED075B9B6E}" type="slidenum">
              <a:rPr lang="de-DE" altLang="de-DE" smtClean="0"/>
              <a:pPr/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887403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274211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2279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8107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5920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18676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70745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271349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26033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198BF-338F-42A3-9717-EB519B0C6BF6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0807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90724" y="2928937"/>
            <a:ext cx="8191557" cy="1255711"/>
          </a:xfrm>
          <a:prstGeom prst="rect">
            <a:avLst/>
          </a:prstGeom>
        </p:spPr>
        <p:txBody>
          <a:bodyPr/>
          <a:lstStyle>
            <a:lvl1pPr algn="l">
              <a:defRPr sz="3600" b="0" baseline="0">
                <a:solidFill>
                  <a:schemeClr val="bg1"/>
                </a:solidFill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90723" y="4500570"/>
            <a:ext cx="8286808" cy="9286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190753" y="6000753"/>
            <a:ext cx="5835649" cy="7207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896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1461" y="2857496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190753" y="6000753"/>
            <a:ext cx="5835649" cy="7207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600"/>
              </a:spcAft>
              <a:defRPr sz="1600">
                <a:solidFill>
                  <a:srgbClr val="00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814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blauer Rahmen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967" y="1285860"/>
            <a:ext cx="9906069" cy="114300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42967" y="2571747"/>
            <a:ext cx="9906069" cy="3554419"/>
          </a:xfr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143002" y="6356353"/>
            <a:ext cx="2173817" cy="365125"/>
          </a:xfrm>
        </p:spPr>
        <p:txBody>
          <a:bodyPr/>
          <a:lstStyle>
            <a:lvl1pPr marL="0" algn="l" defTabSz="914400" rtl="0" eaLnBrk="1" latinLnBrk="0" hangingPunct="1">
              <a:defRPr lang="de-DE" sz="1200" kern="1200" baseline="0">
                <a:solidFill>
                  <a:srgbClr val="0066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de-DE" sz="1200" kern="1200" baseline="0">
                <a:solidFill>
                  <a:srgbClr val="0066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311400" cy="365125"/>
          </a:xfrm>
        </p:spPr>
        <p:txBody>
          <a:bodyPr/>
          <a:lstStyle>
            <a:lvl1pPr>
              <a:defRPr>
                <a:solidFill>
                  <a:srgbClr val="006699"/>
                </a:solidFill>
                <a:latin typeface="Arial" panose="020B0604020202020204" pitchFamily="34" charset="0"/>
              </a:defRPr>
            </a:lvl1pPr>
          </a:lstStyle>
          <a:p>
            <a:fld id="{3E656A3B-9394-4423-BC6B-8ACDCD066BE8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843173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 blauer Rahmen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968" y="1285860"/>
            <a:ext cx="9906069" cy="114300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2965" y="2571747"/>
            <a:ext cx="4667283" cy="3554419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81753" y="2571747"/>
            <a:ext cx="4667283" cy="3554419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143002" y="6356353"/>
            <a:ext cx="2190751" cy="365125"/>
          </a:xfrm>
        </p:spPr>
        <p:txBody>
          <a:bodyPr/>
          <a:lstStyle>
            <a:lvl1pPr>
              <a:defRPr baseline="0">
                <a:solidFill>
                  <a:srgbClr val="00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00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311400" cy="365125"/>
          </a:xfrm>
        </p:spPr>
        <p:txBody>
          <a:bodyPr/>
          <a:lstStyle>
            <a:lvl1pPr>
              <a:defRPr>
                <a:solidFill>
                  <a:srgbClr val="006699"/>
                </a:solidFill>
                <a:latin typeface="Arial" panose="020B0604020202020204" pitchFamily="34" charset="0"/>
              </a:defRPr>
            </a:lvl1pPr>
          </a:lstStyle>
          <a:p>
            <a:fld id="{56F9D55F-3C7C-4917-8B4D-0EAD4823604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90617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2684617-07BE-E44C-991F-C9D078341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817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B760D7ED-57D9-4CB1-B461-8C85DBCB7A7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812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3683D-DDEF-4CE9-AD3B-A0BBEE112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63" y="1709739"/>
            <a:ext cx="10515600" cy="9638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870CC-571E-4572-9B86-9740146BC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163" y="2760663"/>
            <a:ext cx="105156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rgbClr val="62733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04CBBD-85F8-564D-A456-35BF8AC8F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817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B760D7ED-57D9-4CB1-B461-8C85DBCB7A7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48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8D0E9-291D-4A99-A8EF-619F9CD31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7858" y="1309688"/>
            <a:ext cx="9370142" cy="2387600"/>
          </a:xfrm>
        </p:spPr>
        <p:txBody>
          <a:bodyPr anchor="b">
            <a:normAutofit/>
          </a:bodyPr>
          <a:lstStyle>
            <a:lvl1pPr algn="ctr">
              <a:defRPr sz="5400" baseline="0">
                <a:solidFill>
                  <a:srgbClr val="245B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B12084-0687-465B-9CBF-C51D45528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7858" y="3889017"/>
            <a:ext cx="9370142" cy="88946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BF0620-70C6-3D41-BDEC-4DF14F331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817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aseline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B760D7ED-57D9-4CB1-B461-8C85DBCB7A79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06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blauer Rahmen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967" y="1285860"/>
            <a:ext cx="9906069" cy="114300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42967" y="2571747"/>
            <a:ext cx="9906069" cy="3554419"/>
          </a:xfrm>
        </p:spPr>
        <p:txBody>
          <a:bodyPr/>
          <a:lstStyle>
            <a:lvl1pPr>
              <a:buNone/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143002" y="6356353"/>
            <a:ext cx="2173817" cy="365125"/>
          </a:xfrm>
        </p:spPr>
        <p:txBody>
          <a:bodyPr/>
          <a:lstStyle>
            <a:lvl1pPr marL="0" algn="l" defTabSz="914400" rtl="0" eaLnBrk="1" latinLnBrk="0" hangingPunct="1">
              <a:defRPr lang="de-DE" sz="1200" kern="1200" baseline="0">
                <a:solidFill>
                  <a:srgbClr val="0066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de-DE" sz="1200" kern="1200" baseline="0">
                <a:solidFill>
                  <a:srgbClr val="006699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311400" cy="365125"/>
          </a:xfrm>
        </p:spPr>
        <p:txBody>
          <a:bodyPr/>
          <a:lstStyle>
            <a:lvl1pPr>
              <a:defRPr>
                <a:solidFill>
                  <a:srgbClr val="006699"/>
                </a:solidFill>
                <a:latin typeface="Arial" panose="020B0604020202020204" pitchFamily="34" charset="0"/>
              </a:defRPr>
            </a:lvl1pPr>
          </a:lstStyle>
          <a:p>
            <a:fld id="{2B8A3D69-F632-4B8D-A841-C64E81065A7A}" type="slidenum">
              <a:rPr lang="de-AT" altLang="de-DE"/>
              <a:pPr/>
              <a:t>‹Nr.›</a:t>
            </a:fld>
            <a:endParaRPr lang="de-AT" altLang="de-DE"/>
          </a:p>
        </p:txBody>
      </p:sp>
    </p:spTree>
    <p:extLst>
      <p:ext uri="{BB962C8B-B14F-4D97-AF65-F5344CB8AC3E}">
        <p14:creationId xmlns:p14="http://schemas.microsoft.com/office/powerpoint/2010/main" val="104321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 blauer Rahmen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2968" y="1285860"/>
            <a:ext cx="9906069" cy="114300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42965" y="2571747"/>
            <a:ext cx="4667283" cy="3554419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81753" y="2571747"/>
            <a:ext cx="4667283" cy="3554419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1143002" y="6356353"/>
            <a:ext cx="2190751" cy="365125"/>
          </a:xfrm>
        </p:spPr>
        <p:txBody>
          <a:bodyPr/>
          <a:lstStyle>
            <a:lvl1pPr>
              <a:defRPr baseline="0">
                <a:solidFill>
                  <a:srgbClr val="00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rgbClr val="0066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311400" cy="365125"/>
          </a:xfrm>
        </p:spPr>
        <p:txBody>
          <a:bodyPr/>
          <a:lstStyle>
            <a:lvl1pPr>
              <a:defRPr>
                <a:solidFill>
                  <a:srgbClr val="006699"/>
                </a:solidFill>
                <a:latin typeface="Arial" panose="020B0604020202020204" pitchFamily="34" charset="0"/>
              </a:defRPr>
            </a:lvl1pPr>
          </a:lstStyle>
          <a:p>
            <a:fld id="{0D1AED25-CDB2-477D-9223-584DB4D4AB0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2596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TU_rendering.tif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0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0" name="Gruppieren 7"/>
          <p:cNvGrpSpPr>
            <a:grpSpLocks/>
          </p:cNvGrpSpPr>
          <p:nvPr/>
        </p:nvGrpSpPr>
        <p:grpSpPr bwMode="auto">
          <a:xfrm>
            <a:off x="0" y="2076450"/>
            <a:ext cx="11523133" cy="4781550"/>
            <a:chOff x="0" y="2076528"/>
            <a:chExt cx="8642400" cy="4781472"/>
          </a:xfrm>
        </p:grpSpPr>
        <p:sp>
          <p:nvSpPr>
            <p:cNvPr id="2052" name="Rectangle 12"/>
            <p:cNvSpPr>
              <a:spLocks noChangeArrowheads="1"/>
            </p:cNvSpPr>
            <p:nvPr/>
          </p:nvSpPr>
          <p:spPr bwMode="auto">
            <a:xfrm>
              <a:off x="0" y="2076528"/>
              <a:ext cx="8143922" cy="4781472"/>
            </a:xfrm>
            <a:prstGeom prst="rect">
              <a:avLst/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2053" name="Oval 14"/>
            <p:cNvSpPr>
              <a:spLocks noChangeArrowheads="1"/>
            </p:cNvSpPr>
            <p:nvPr/>
          </p:nvSpPr>
          <p:spPr bwMode="auto">
            <a:xfrm>
              <a:off x="7627982" y="2076528"/>
              <a:ext cx="1012831" cy="1012808"/>
            </a:xfrm>
            <a:prstGeom prst="ellipse">
              <a:avLst/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2054" name="Rectangle 15"/>
            <p:cNvSpPr>
              <a:spLocks noChangeArrowheads="1"/>
            </p:cNvSpPr>
            <p:nvPr/>
          </p:nvSpPr>
          <p:spPr bwMode="auto">
            <a:xfrm>
              <a:off x="4895878" y="2571820"/>
              <a:ext cx="3746522" cy="4286180"/>
            </a:xfrm>
            <a:prstGeom prst="rect">
              <a:avLst/>
            </a:prstGeom>
            <a:solidFill>
              <a:srgbClr val="00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pic>
        <p:nvPicPr>
          <p:cNvPr id="7" name="Grafik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88640"/>
            <a:ext cx="370840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EE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37B280E-5524-4E13-BDB5-CC1F2BB0CC44}" type="slidenum">
              <a:rPr lang="de-DE" altLang="de-DE"/>
              <a:pPr/>
              <a:t>‹Nr.›</a:t>
            </a:fld>
            <a:endParaRPr lang="de-DE" altLang="de-DE"/>
          </a:p>
        </p:txBody>
      </p:sp>
      <p:grpSp>
        <p:nvGrpSpPr>
          <p:cNvPr id="2" name="Gruppieren 11"/>
          <p:cNvGrpSpPr/>
          <p:nvPr/>
        </p:nvGrpSpPr>
        <p:grpSpPr>
          <a:xfrm>
            <a:off x="0" y="857232"/>
            <a:ext cx="11523200" cy="6000768"/>
            <a:chOff x="0" y="1214422"/>
            <a:chExt cx="8642400" cy="5643578"/>
          </a:xfrm>
          <a:solidFill>
            <a:schemeClr val="bg1"/>
          </a:solidFill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0" y="1214422"/>
              <a:ext cx="8143900" cy="56435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/>
            </a:p>
          </p:txBody>
        </p:sp>
        <p:sp>
          <p:nvSpPr>
            <p:cNvPr id="10" name="Oval 14"/>
            <p:cNvSpPr>
              <a:spLocks noChangeArrowheads="1"/>
            </p:cNvSpPr>
            <p:nvPr/>
          </p:nvSpPr>
          <p:spPr bwMode="auto">
            <a:xfrm>
              <a:off x="7628400" y="1215215"/>
              <a:ext cx="1011966" cy="119399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4895586" y="1798926"/>
              <a:ext cx="3746814" cy="50590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pic>
        <p:nvPicPr>
          <p:cNvPr id="14" name="Grafik 12" descr="TU_Logo.gi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16632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41" r:id="rId3"/>
    <p:sldLayoutId id="2147483742" r:id="rId4"/>
    <p:sldLayoutId id="2147483743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20000"/>
        <a:buFont typeface="Symbol" panose="05050102010706020507" pitchFamily="18" charset="2"/>
        <a:buChar char="-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2E4577C-06AC-4B4F-A154-49E76668AD11}" type="slidenum">
              <a:rPr lang="de-DE" altLang="de-DE"/>
              <a:pPr/>
              <a:t>‹Nr.›</a:t>
            </a:fld>
            <a:endParaRPr lang="de-DE" altLang="de-DE"/>
          </a:p>
        </p:txBody>
      </p:sp>
      <p:grpSp>
        <p:nvGrpSpPr>
          <p:cNvPr id="2" name="Gruppieren 11"/>
          <p:cNvGrpSpPr/>
          <p:nvPr/>
        </p:nvGrpSpPr>
        <p:grpSpPr>
          <a:xfrm>
            <a:off x="0" y="857232"/>
            <a:ext cx="11523200" cy="6000768"/>
            <a:chOff x="0" y="1214422"/>
            <a:chExt cx="8642400" cy="5643578"/>
          </a:xfrm>
          <a:solidFill>
            <a:srgbClr val="DEE7EC"/>
          </a:solidFill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0" y="1214422"/>
              <a:ext cx="8143900" cy="564357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0" name="Oval 14"/>
            <p:cNvSpPr>
              <a:spLocks noChangeArrowheads="1"/>
            </p:cNvSpPr>
            <p:nvPr/>
          </p:nvSpPr>
          <p:spPr bwMode="auto">
            <a:xfrm>
              <a:off x="7628400" y="1215215"/>
              <a:ext cx="1011966" cy="119399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11" name="Rectangle 15"/>
            <p:cNvSpPr>
              <a:spLocks noChangeArrowheads="1"/>
            </p:cNvSpPr>
            <p:nvPr/>
          </p:nvSpPr>
          <p:spPr bwMode="auto">
            <a:xfrm>
              <a:off x="4895586" y="1798926"/>
              <a:ext cx="3746814" cy="505907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pic>
        <p:nvPicPr>
          <p:cNvPr id="13" name="Grafik 12" descr="TU_Logo.g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16632"/>
            <a:ext cx="395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1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99"/>
        </a:buClr>
        <a:buSzPct val="120000"/>
        <a:buFont typeface="Symbol" panose="05050102010706020507" pitchFamily="18" charset="2"/>
        <a:buChar char="-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80.png"/><Relationship Id="rId11" Type="http://schemas.openxmlformats.org/officeDocument/2006/relationships/image" Target="../media/image5.png"/><Relationship Id="rId5" Type="http://schemas.openxmlformats.org/officeDocument/2006/relationships/image" Target="../media/image270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jpe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130550" y="2035244"/>
            <a:ext cx="56043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Bef>
                <a:spcPts val="3800"/>
              </a:spcBef>
              <a:spcAft>
                <a:spcPts val="0"/>
              </a:spcAft>
            </a:pPr>
            <a:r>
              <a:rPr lang="en-US" sz="2800" b="1" kern="700" cap="all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en-US" sz="2800" b="1" kern="700" cap="all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STUDY ON LANE </a:t>
            </a:r>
            <a:r>
              <a:rPr lang="en-US" sz="2800" b="1" kern="700" cap="all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en-US" sz="2800" b="1" kern="700" cap="all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maneuvers WITH A </a:t>
            </a:r>
            <a:r>
              <a:rPr lang="en-US" sz="2800" b="1" kern="700" cap="all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mOTORCYCLE</a:t>
            </a:r>
            <a:r>
              <a:rPr lang="en-US" sz="2800" b="1" kern="700" cap="all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AT" sz="2800" b="1" kern="700" cap="all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en-US" sz="1400" kern="7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de-AT" sz="1400" kern="7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765163" y="4175205"/>
            <a:ext cx="2335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en-US" sz="2800" b="1" kern="7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Horst </a:t>
            </a:r>
            <a:r>
              <a:rPr lang="en-US" sz="2800" b="1" kern="7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Ecker </a:t>
            </a:r>
            <a:endParaRPr lang="de-AT" sz="2800" b="1" kern="7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246031" y="3587654"/>
            <a:ext cx="3373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en-US" sz="2800" b="1" kern="7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Stefan </a:t>
            </a:r>
            <a:r>
              <a:rPr lang="en-US" sz="2800" b="1" kern="7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Litschauer</a:t>
            </a:r>
            <a:endParaRPr lang="de-AT" sz="2800" b="1" kern="7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906144" y="4742877"/>
            <a:ext cx="605319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en-US" b="1" kern="7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AT" b="1" kern="7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hangingPunct="0">
              <a:spcAft>
                <a:spcPts val="0"/>
              </a:spcAft>
            </a:pPr>
            <a:r>
              <a:rPr lang="en-US" sz="2800" kern="7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TU-Wien</a:t>
            </a:r>
          </a:p>
          <a:p>
            <a:pPr algn="ctr" hangingPunct="0">
              <a:spcAft>
                <a:spcPts val="0"/>
              </a:spcAft>
            </a:pPr>
            <a:r>
              <a:rPr lang="en-US" sz="2800" kern="7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Vienna </a:t>
            </a:r>
            <a:r>
              <a:rPr lang="en-US" sz="2800" kern="7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 of </a:t>
            </a:r>
            <a:r>
              <a:rPr lang="en-US" sz="2800" kern="7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de-AT" sz="2800" b="1" kern="7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fik 8" descr="https://www.ifz.de/wordpress/wp-content/uploads/2020/06/Konferenzlogo_20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953296"/>
            <a:ext cx="4176464" cy="587727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Foliennummernplatzhalter 13"/>
          <p:cNvSpPr>
            <a:spLocks noGrp="1"/>
          </p:cNvSpPr>
          <p:nvPr>
            <p:ph type="sldNum" sz="quarter" idx="4"/>
          </p:nvPr>
        </p:nvSpPr>
        <p:spPr>
          <a:xfrm>
            <a:off x="4724400" y="6412137"/>
            <a:ext cx="2743200" cy="365125"/>
          </a:xfrm>
        </p:spPr>
        <p:txBody>
          <a:bodyPr/>
          <a:lstStyle/>
          <a:p>
            <a:fld id="{B760D7ED-57D9-4CB1-B461-8C85DBCB7A79}" type="slidenum">
              <a:rPr lang="en-US" smtClean="0">
                <a:solidFill>
                  <a:srgbClr val="C00000"/>
                </a:solidFill>
              </a:rPr>
              <a:pPr/>
              <a:t>1</a:t>
            </a:fld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8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3"/>
    </mc:Choice>
    <mc:Fallback xmlns="">
      <p:transition spd="slow" advTm="15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7162799" y="1284431"/>
            <a:ext cx="3945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/>
              <a:t>The Probe </a:t>
            </a:r>
            <a:r>
              <a:rPr lang="de-AT" sz="3200" b="1" dirty="0" err="1" smtClean="0"/>
              <a:t>Vehicle</a:t>
            </a:r>
            <a:endParaRPr lang="de-AT" sz="3200" b="1" dirty="0" smtClean="0"/>
          </a:p>
        </p:txBody>
      </p:sp>
      <p:pic>
        <p:nvPicPr>
          <p:cNvPr id="9" name="Grafik 8" descr="R:\30_TIT_2050\Verkehrssicherheit\02_Laufende Projekte (EF, Ö)\2.05.01217.1.0_viaMotorrad\08_AP\AP_0\Dissemination\TRA2020\Final\bild mit icons_en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r="8417"/>
          <a:stretch/>
        </p:blipFill>
        <p:spPr bwMode="auto">
          <a:xfrm>
            <a:off x="235521" y="1530927"/>
            <a:ext cx="6109854" cy="45512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7162799" y="2059495"/>
            <a:ext cx="425030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1200"/>
              </a:lnSpc>
              <a:spcAft>
                <a:spcPts val="0"/>
              </a:spcAft>
            </a:pPr>
            <a:endParaRPr lang="de-AT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ea typeface="SimSun" panose="02010600030101010101" pitchFamily="2" charset="-122"/>
              </a:rPr>
              <a:t>Motion Signals (displacement, angles, velocities, accelerations, wheel speeds, etc.)</a:t>
            </a:r>
            <a:endParaRPr lang="en-US" sz="2400" dirty="0" smtClean="0"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ea typeface="SimSun" panose="02010600030101010101" pitchFamily="2" charset="-122"/>
              </a:rPr>
              <a:t>Vehicle </a:t>
            </a:r>
            <a:r>
              <a:rPr lang="en-US" sz="2400" dirty="0">
                <a:ea typeface="SimSun" panose="02010600030101010101" pitchFamily="2" charset="-122"/>
              </a:rPr>
              <a:t>signals (engine speed, throttle position, brake pressure, etc.)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 smtClean="0">
                <a:ea typeface="SimSun" panose="02010600030101010101" pitchFamily="2" charset="-122"/>
              </a:rPr>
              <a:t>Position </a:t>
            </a:r>
            <a:r>
              <a:rPr lang="en-US" sz="2400" dirty="0">
                <a:ea typeface="SimSun" panose="02010600030101010101" pitchFamily="2" charset="-122"/>
              </a:rPr>
              <a:t>signals (GPS-data)</a:t>
            </a:r>
            <a:endParaRPr lang="de-AT" sz="2400" dirty="0">
              <a:ea typeface="SimSun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400" dirty="0">
                <a:ea typeface="SimSun" panose="02010600030101010101" pitchFamily="2" charset="-122"/>
              </a:rPr>
              <a:t>Video signals (Two on-board cameras)</a:t>
            </a:r>
            <a:endParaRPr lang="de-AT" sz="2400" dirty="0"/>
          </a:p>
        </p:txBody>
      </p:sp>
      <p:sp>
        <p:nvSpPr>
          <p:cNvPr id="8" name="Textfeld 7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7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67"/>
    </mc:Choice>
    <mc:Fallback xmlns="">
      <p:transition spd="slow" advTm="41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Grafik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55"/>
          <a:stretch/>
        </p:blipFill>
        <p:spPr>
          <a:xfrm>
            <a:off x="839416" y="1413164"/>
            <a:ext cx="10232086" cy="480507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40"/>
    </mc:Choice>
    <mc:Fallback xmlns="">
      <p:transition spd="slow" advTm="23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532410" y="1731819"/>
            <a:ext cx="245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The Goal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32410" y="2802366"/>
            <a:ext cx="3291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The </a:t>
            </a:r>
            <a:r>
              <a:rPr lang="de-AT" sz="3200" b="1" dirty="0" err="1" smtClean="0">
                <a:solidFill>
                  <a:srgbClr val="C00000"/>
                </a:solidFill>
              </a:rPr>
              <a:t>Method</a:t>
            </a:r>
            <a:endParaRPr lang="de-AT" sz="3200" b="1" dirty="0" smtClean="0">
              <a:solidFill>
                <a:srgbClr val="C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2410" y="3872913"/>
            <a:ext cx="245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The </a:t>
            </a:r>
            <a:r>
              <a:rPr lang="de-AT" sz="3200" b="1" dirty="0" err="1" smtClean="0">
                <a:solidFill>
                  <a:srgbClr val="C00000"/>
                </a:solidFill>
              </a:rPr>
              <a:t>Result</a:t>
            </a:r>
            <a:endParaRPr lang="de-AT" sz="3200" b="1" dirty="0" smtClean="0">
              <a:solidFill>
                <a:srgbClr val="C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32410" y="4943461"/>
            <a:ext cx="3006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Extra </a:t>
            </a:r>
            <a:r>
              <a:rPr lang="de-AT" sz="3200" b="1" dirty="0" err="1" smtClean="0">
                <a:solidFill>
                  <a:srgbClr val="C00000"/>
                </a:solidFill>
              </a:rPr>
              <a:t>results</a:t>
            </a:r>
            <a:endParaRPr lang="de-AT" sz="3200" b="1" dirty="0" smtClean="0">
              <a:solidFill>
                <a:srgbClr val="C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823857" y="1577930"/>
            <a:ext cx="745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generic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mathematical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model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lane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change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maneuver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for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dynamic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studies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control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purposes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endParaRPr lang="de-A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823857" y="2648477"/>
            <a:ext cx="745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Measuring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dynamics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data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using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an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intrumented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motorcycle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conducting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riding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experiments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de-A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823857" y="3719024"/>
            <a:ext cx="745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Data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mining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heuristic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approach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leads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parameterized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mathematical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model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de-AT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823857" y="4789571"/>
            <a:ext cx="745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Reaction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time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measurements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were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carried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based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on an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external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visual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trigger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signal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de-A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4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44"/>
    </mc:Choice>
    <mc:Fallback xmlns="">
      <p:transition spd="slow" advTm="31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Grafik 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5903" r="1934" b="2437"/>
          <a:stretch/>
        </p:blipFill>
        <p:spPr bwMode="auto">
          <a:xfrm>
            <a:off x="983432" y="1412776"/>
            <a:ext cx="4320480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Grafik 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t="5781" r="2627" b="2284"/>
          <a:stretch/>
        </p:blipFill>
        <p:spPr bwMode="auto">
          <a:xfrm>
            <a:off x="6096000" y="1412776"/>
            <a:ext cx="4464496" cy="4176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127448" y="558924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Lateral </a:t>
            </a:r>
            <a:r>
              <a:rPr lang="en-US" dirty="0" err="1" smtClean="0"/>
              <a:t>diplacement</a:t>
            </a:r>
            <a:r>
              <a:rPr lang="en-US" dirty="0" smtClean="0"/>
              <a:t> – Lane change to the left @ 52 km/h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6120408" y="5589239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Lateral acceleration – Lane change to the left @ 52 km/h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7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63"/>
    </mc:Choice>
    <mc:Fallback xmlns="">
      <p:transition spd="slow" advTm="74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Grafik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5797" r="2064" b="2899"/>
          <a:stretch/>
        </p:blipFill>
        <p:spPr bwMode="auto">
          <a:xfrm>
            <a:off x="763960" y="1340416"/>
            <a:ext cx="4899992" cy="4320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6195" r="2057" b="2335"/>
          <a:stretch/>
        </p:blipFill>
        <p:spPr bwMode="auto">
          <a:xfrm>
            <a:off x="6240016" y="1340415"/>
            <a:ext cx="4536504" cy="4320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1127448" y="558924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Yaw rate– Lane change to the left @ 52 km/h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6384032" y="558422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Roll angle (blue) / Roll rate (red) – Lane change to the left @ 52 km/h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5"/>
    </mc:Choice>
    <mc:Fallback xmlns="">
      <p:transition spd="slow" advTm="29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t="6088" r="1599" b="1642"/>
          <a:stretch/>
        </p:blipFill>
        <p:spPr bwMode="auto">
          <a:xfrm>
            <a:off x="551384" y="1334770"/>
            <a:ext cx="5292437" cy="48775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t="5927" r="1599" b="1121"/>
          <a:stretch/>
        </p:blipFill>
        <p:spPr bwMode="auto">
          <a:xfrm>
            <a:off x="5843819" y="1334769"/>
            <a:ext cx="5347855" cy="49649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hteck 1"/>
          <p:cNvSpPr/>
          <p:nvPr/>
        </p:nvSpPr>
        <p:spPr>
          <a:xfrm>
            <a:off x="581201" y="3578087"/>
            <a:ext cx="345967" cy="1413155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Rechteck 10"/>
          <p:cNvSpPr/>
          <p:nvPr/>
        </p:nvSpPr>
        <p:spPr>
          <a:xfrm>
            <a:off x="5892010" y="3611218"/>
            <a:ext cx="345967" cy="1413155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Rechteck 11"/>
          <p:cNvSpPr/>
          <p:nvPr/>
        </p:nvSpPr>
        <p:spPr>
          <a:xfrm>
            <a:off x="5895323" y="2206487"/>
            <a:ext cx="345967" cy="134026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 12"/>
          <p:cNvSpPr/>
          <p:nvPr/>
        </p:nvSpPr>
        <p:spPr>
          <a:xfrm>
            <a:off x="591141" y="2189922"/>
            <a:ext cx="345967" cy="1340269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/>
          <p:cNvSpPr txBox="1"/>
          <p:nvPr/>
        </p:nvSpPr>
        <p:spPr>
          <a:xfrm>
            <a:off x="3306029" y="1466059"/>
            <a:ext cx="2429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smtClean="0"/>
              <a:t>High </a:t>
            </a:r>
            <a:r>
              <a:rPr lang="de-AT" sz="1600" b="1" dirty="0" err="1" smtClean="0"/>
              <a:t>Intensity</a:t>
            </a:r>
            <a:r>
              <a:rPr lang="de-AT" sz="1600" b="1" dirty="0" smtClean="0"/>
              <a:t> </a:t>
            </a:r>
            <a:r>
              <a:rPr lang="de-AT" sz="1600" dirty="0" err="1" smtClean="0"/>
              <a:t>lane</a:t>
            </a:r>
            <a:r>
              <a:rPr lang="de-AT" sz="1600" dirty="0" smtClean="0"/>
              <a:t> </a:t>
            </a:r>
            <a:r>
              <a:rPr lang="de-AT" sz="1600" dirty="0" err="1" smtClean="0"/>
              <a:t>change</a:t>
            </a:r>
            <a:r>
              <a:rPr lang="de-AT" sz="1600" dirty="0" smtClean="0"/>
              <a:t> @ 79 km/h (49 mph)</a:t>
            </a:r>
            <a:endParaRPr lang="de-AT" sz="1600" dirty="0"/>
          </a:p>
        </p:txBody>
      </p:sp>
      <p:sp>
        <p:nvSpPr>
          <p:cNvPr id="14" name="Textfeld 13"/>
          <p:cNvSpPr txBox="1"/>
          <p:nvPr/>
        </p:nvSpPr>
        <p:spPr>
          <a:xfrm>
            <a:off x="8620666" y="1466058"/>
            <a:ext cx="2353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600" b="1" dirty="0" smtClean="0"/>
              <a:t>Low </a:t>
            </a:r>
            <a:r>
              <a:rPr lang="de-AT" sz="1600" b="1" dirty="0" err="1" smtClean="0"/>
              <a:t>Intensity</a:t>
            </a:r>
            <a:r>
              <a:rPr lang="de-AT" sz="1600" b="1" dirty="0" smtClean="0"/>
              <a:t> </a:t>
            </a:r>
            <a:r>
              <a:rPr lang="de-AT" sz="1600" dirty="0" err="1" smtClean="0"/>
              <a:t>lane</a:t>
            </a:r>
            <a:r>
              <a:rPr lang="de-AT" sz="1600" dirty="0" smtClean="0"/>
              <a:t> </a:t>
            </a:r>
            <a:r>
              <a:rPr lang="de-AT" sz="1600" dirty="0" err="1" smtClean="0"/>
              <a:t>change</a:t>
            </a:r>
            <a:r>
              <a:rPr lang="de-AT" sz="1600" dirty="0" smtClean="0"/>
              <a:t> @ 58 km/h (36 mph)</a:t>
            </a:r>
            <a:endParaRPr lang="de-AT" sz="1600" dirty="0"/>
          </a:p>
        </p:txBody>
      </p:sp>
      <p:sp>
        <p:nvSpPr>
          <p:cNvPr id="15" name="Textfeld 14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2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42"/>
    </mc:Choice>
    <mc:Fallback xmlns="">
      <p:transition spd="slow" advTm="57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Rechteck 1"/>
          <p:cNvSpPr/>
          <p:nvPr/>
        </p:nvSpPr>
        <p:spPr>
          <a:xfrm>
            <a:off x="778586" y="2508170"/>
            <a:ext cx="37189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1000"/>
              </a:spcAft>
            </a:pPr>
            <a:r>
              <a:rPr lang="en-US" sz="2400" i="1" kern="700" dirty="0">
                <a:solidFill>
                  <a:srgbClr val="44546A"/>
                </a:solidFill>
                <a:ea typeface="Times New Roman" panose="02020603050405020304" pitchFamily="18" charset="0"/>
              </a:rPr>
              <a:t>Time series of roll angles of all measured lane change </a:t>
            </a:r>
            <a:r>
              <a:rPr lang="en-US" sz="2400" i="1" kern="700" dirty="0" smtClean="0">
                <a:solidFill>
                  <a:srgbClr val="44546A"/>
                </a:solidFill>
                <a:ea typeface="Times New Roman" panose="02020603050405020304" pitchFamily="18" charset="0"/>
              </a:rPr>
              <a:t>maneuvers at all speeds, </a:t>
            </a:r>
            <a:r>
              <a:rPr lang="en-US" sz="2400" i="1" kern="700" dirty="0">
                <a:solidFill>
                  <a:srgbClr val="44546A"/>
                </a:solidFill>
                <a:ea typeface="Times New Roman" panose="02020603050405020304" pitchFamily="18" charset="0"/>
              </a:rPr>
              <a:t>synchronized by the zero crossing of the roll angle approximately in the middle of the lane change.</a:t>
            </a:r>
            <a:endParaRPr lang="de-AT" sz="2400" i="1" kern="700" dirty="0">
              <a:solidFill>
                <a:srgbClr val="44546A"/>
              </a:solidFill>
              <a:ea typeface="Times New Roman" panose="02020603050405020304" pitchFamily="18" charset="0"/>
            </a:endParaRPr>
          </a:p>
        </p:txBody>
      </p:sp>
      <p:pic>
        <p:nvPicPr>
          <p:cNvPr id="7" name="Grafik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6088" r="1287" b="1642"/>
          <a:stretch/>
        </p:blipFill>
        <p:spPr bwMode="auto">
          <a:xfrm>
            <a:off x="6096000" y="1363777"/>
            <a:ext cx="5284283" cy="48544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7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52"/>
    </mc:Choice>
    <mc:Fallback xmlns="">
      <p:transition spd="slow" advTm="67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Grafik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6088" r="1287" b="1642"/>
          <a:stretch/>
        </p:blipFill>
        <p:spPr bwMode="auto">
          <a:xfrm>
            <a:off x="6096000" y="1345052"/>
            <a:ext cx="5284283" cy="48544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t="17133" r="1443" b="1418"/>
          <a:stretch/>
        </p:blipFill>
        <p:spPr bwMode="auto">
          <a:xfrm>
            <a:off x="263236" y="1587491"/>
            <a:ext cx="5562836" cy="4529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eck 7"/>
          <p:cNvSpPr/>
          <p:nvPr/>
        </p:nvSpPr>
        <p:spPr>
          <a:xfrm>
            <a:off x="2922512" y="1412380"/>
            <a:ext cx="27855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Histogram of maximum roll angle at </a:t>
            </a:r>
            <a:r>
              <a:rPr lang="en-US" b="1" i="1" kern="700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low speeds 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both riders; blue (</a:t>
            </a:r>
            <a:r>
              <a:rPr lang="en-US" b="1" i="1" kern="700" dirty="0">
                <a:solidFill>
                  <a:srgbClr val="0070C0"/>
                </a:solidFill>
                <a:ea typeface="Times New Roman" panose="02020603050405020304" pitchFamily="18" charset="0"/>
              </a:rPr>
              <a:t>HE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red (</a:t>
            </a:r>
            <a:r>
              <a:rPr lang="en-US" b="1" i="1" kern="700" dirty="0">
                <a:solidFill>
                  <a:srgbClr val="C00000"/>
                </a:solidFill>
                <a:ea typeface="Times New Roman" panose="02020603050405020304" pitchFamily="18" charset="0"/>
              </a:rPr>
              <a:t>SL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de-AT" i="1" dirty="0"/>
          </a:p>
        </p:txBody>
      </p:sp>
      <p:sp>
        <p:nvSpPr>
          <p:cNvPr id="9" name="Textfeld 8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50"/>
    </mc:Choice>
    <mc:Fallback xmlns="">
      <p:transition spd="slow" advTm="45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Grafik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6088" r="1287" b="1642"/>
          <a:stretch/>
        </p:blipFill>
        <p:spPr bwMode="auto">
          <a:xfrm>
            <a:off x="6096000" y="1345052"/>
            <a:ext cx="5284283" cy="48544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15192" r="975" b="1258"/>
          <a:stretch/>
        </p:blipFill>
        <p:spPr bwMode="auto">
          <a:xfrm>
            <a:off x="350293" y="1380460"/>
            <a:ext cx="5789606" cy="48358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2751507" y="5796129"/>
            <a:ext cx="19728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b="1" dirty="0" smtClean="0"/>
              <a:t>Roll </a:t>
            </a:r>
            <a:r>
              <a:rPr lang="de-AT" b="1" dirty="0" smtClean="0">
                <a:solidFill>
                  <a:srgbClr val="7030A0"/>
                </a:solidFill>
              </a:rPr>
              <a:t>Angle</a:t>
            </a:r>
            <a:r>
              <a:rPr lang="de-AT" b="1" dirty="0" smtClean="0"/>
              <a:t> (</a:t>
            </a:r>
            <a:r>
              <a:rPr lang="de-AT" b="1" dirty="0" err="1" smtClean="0"/>
              <a:t>deg</a:t>
            </a:r>
            <a:r>
              <a:rPr lang="de-AT" b="1" dirty="0" smtClean="0"/>
              <a:t>)</a:t>
            </a:r>
            <a:endParaRPr lang="de-AT" b="1" dirty="0"/>
          </a:p>
        </p:txBody>
      </p:sp>
      <p:sp>
        <p:nvSpPr>
          <p:cNvPr id="12" name="Rechteck 11"/>
          <p:cNvSpPr/>
          <p:nvPr/>
        </p:nvSpPr>
        <p:spPr>
          <a:xfrm>
            <a:off x="3162765" y="1412380"/>
            <a:ext cx="281247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Histogram of </a:t>
            </a:r>
            <a:r>
              <a:rPr lang="en-US" sz="2000" b="1" i="1" kern="7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roll angle 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at all speeds of both riders; </a:t>
            </a:r>
            <a:r>
              <a:rPr lang="en-US" b="1" i="1" kern="7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orange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(HE+SL @ </a:t>
            </a:r>
            <a:r>
              <a:rPr lang="en-US" b="1" i="1" kern="7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low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speed),  </a:t>
            </a:r>
            <a:r>
              <a:rPr lang="en-US" b="1" i="1" kern="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blue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b="1" i="1" kern="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high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speed)</a:t>
            </a:r>
            <a:endParaRPr lang="de-AT" i="1" dirty="0"/>
          </a:p>
        </p:txBody>
      </p:sp>
      <p:sp>
        <p:nvSpPr>
          <p:cNvPr id="10" name="Textfeld 9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8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51"/>
    </mc:Choice>
    <mc:Fallback xmlns="">
      <p:transition spd="slow" advTm="38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Grafik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15192" r="975" b="1258"/>
          <a:stretch/>
        </p:blipFill>
        <p:spPr bwMode="auto">
          <a:xfrm>
            <a:off x="350293" y="1380460"/>
            <a:ext cx="5789606" cy="48358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hteck 9"/>
          <p:cNvSpPr/>
          <p:nvPr/>
        </p:nvSpPr>
        <p:spPr>
          <a:xfrm>
            <a:off x="3162765" y="1412380"/>
            <a:ext cx="281247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Histogram of </a:t>
            </a:r>
            <a:r>
              <a:rPr lang="en-US" sz="2000" b="1" i="1" kern="7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roll angle 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at all speeds of both riders; </a:t>
            </a:r>
            <a:r>
              <a:rPr lang="en-US" b="1" i="1" kern="7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orange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(HE+SL @ </a:t>
            </a:r>
            <a:r>
              <a:rPr lang="en-US" b="1" i="1" kern="7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low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speed),  </a:t>
            </a:r>
            <a:r>
              <a:rPr lang="en-US" b="1" i="1" kern="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blue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b="1" i="1" kern="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high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speed)</a:t>
            </a:r>
            <a:endParaRPr lang="de-AT" i="1" dirty="0"/>
          </a:p>
        </p:txBody>
      </p:sp>
      <p:pic>
        <p:nvPicPr>
          <p:cNvPr id="8" name="Grafik 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t="31111" r="1443" b="1577"/>
          <a:stretch/>
        </p:blipFill>
        <p:spPr bwMode="auto">
          <a:xfrm>
            <a:off x="5951985" y="1297577"/>
            <a:ext cx="5400600" cy="48986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hteck 10"/>
          <p:cNvSpPr/>
          <p:nvPr/>
        </p:nvSpPr>
        <p:spPr>
          <a:xfrm>
            <a:off x="8688288" y="1497927"/>
            <a:ext cx="272747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kern="7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Histogram of the </a:t>
            </a:r>
            <a:r>
              <a:rPr lang="en-US" sz="2000" b="1" i="1" kern="7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roll rate </a:t>
            </a:r>
            <a:r>
              <a:rPr lang="en-US" i="1" kern="700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 all speeds of both riders; </a:t>
            </a:r>
            <a:r>
              <a:rPr lang="en-US" b="1" i="1" kern="7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orange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(HE+SL @ </a:t>
            </a:r>
            <a:r>
              <a:rPr lang="en-US" b="1" i="1" kern="7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low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speed),  </a:t>
            </a:r>
            <a:r>
              <a:rPr lang="en-US" b="1" i="1" kern="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blue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b="1" i="1" kern="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high</a:t>
            </a:r>
            <a:r>
              <a:rPr lang="en-US" i="1" kern="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speed)</a:t>
            </a:r>
            <a:endParaRPr lang="de-AT" i="1" dirty="0"/>
          </a:p>
        </p:txBody>
      </p:sp>
      <p:sp>
        <p:nvSpPr>
          <p:cNvPr id="2" name="Textfeld 1"/>
          <p:cNvSpPr txBox="1"/>
          <p:nvPr/>
        </p:nvSpPr>
        <p:spPr>
          <a:xfrm>
            <a:off x="2751507" y="5796129"/>
            <a:ext cx="23676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sz="2000" b="1" dirty="0" smtClean="0"/>
              <a:t>Roll </a:t>
            </a:r>
            <a:r>
              <a:rPr lang="de-AT" sz="2000" b="1" dirty="0" smtClean="0">
                <a:solidFill>
                  <a:srgbClr val="7030A0"/>
                </a:solidFill>
              </a:rPr>
              <a:t>Angle</a:t>
            </a:r>
            <a:r>
              <a:rPr lang="de-AT" sz="2000" b="1" dirty="0" smtClean="0"/>
              <a:t> (</a:t>
            </a:r>
            <a:r>
              <a:rPr lang="de-AT" sz="2000" b="1" dirty="0" err="1" smtClean="0"/>
              <a:t>deg</a:t>
            </a:r>
            <a:r>
              <a:rPr lang="de-AT" sz="2000" b="1" dirty="0" smtClean="0"/>
              <a:t>)</a:t>
            </a:r>
            <a:endParaRPr lang="de-AT" sz="20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8040217" y="5796129"/>
            <a:ext cx="24795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AT" sz="2000" b="1" dirty="0" smtClean="0"/>
              <a:t>Roll </a:t>
            </a:r>
            <a:r>
              <a:rPr lang="de-AT" sz="2000" b="1" dirty="0" smtClean="0">
                <a:solidFill>
                  <a:srgbClr val="FF0000"/>
                </a:solidFill>
              </a:rPr>
              <a:t>Rate</a:t>
            </a:r>
            <a:r>
              <a:rPr lang="de-AT" sz="2000" b="1" dirty="0" smtClean="0"/>
              <a:t> (</a:t>
            </a:r>
            <a:r>
              <a:rPr lang="de-AT" sz="2000" b="1" dirty="0" err="1" smtClean="0"/>
              <a:t>deg</a:t>
            </a:r>
            <a:r>
              <a:rPr lang="de-AT" sz="2000" b="1" dirty="0" smtClean="0"/>
              <a:t>/s)</a:t>
            </a:r>
            <a:endParaRPr lang="de-AT" sz="20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40"/>
    </mc:Choice>
    <mc:Fallback xmlns="">
      <p:transition spd="slow" advTm="36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130550" y="2035244"/>
            <a:ext cx="560438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Bef>
                <a:spcPts val="3800"/>
              </a:spcBef>
              <a:spcAft>
                <a:spcPts val="0"/>
              </a:spcAft>
            </a:pPr>
            <a:r>
              <a:rPr lang="en-US" sz="2800" b="1" kern="700" cap="all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eXPERIMENTAL</a:t>
            </a:r>
            <a:r>
              <a:rPr lang="en-US" sz="2800" b="1" kern="700" cap="all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STUDY ON LANE </a:t>
            </a:r>
            <a:r>
              <a:rPr lang="en-US" sz="2800" b="1" kern="700" cap="all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en-US" sz="2800" b="1" kern="700" cap="all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maneuvers WITH A </a:t>
            </a:r>
            <a:r>
              <a:rPr lang="en-US" sz="2800" b="1" kern="700" cap="all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mOTORCYCLE</a:t>
            </a:r>
            <a:r>
              <a:rPr lang="en-US" sz="2800" b="1" kern="700" cap="all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AT" sz="2800" b="1" kern="700" cap="all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</a:pPr>
            <a:r>
              <a:rPr lang="en-US" sz="1400" kern="7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de-AT" sz="1400" kern="7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765163" y="4175205"/>
            <a:ext cx="2335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en-US" sz="2800" b="1" kern="7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Horst </a:t>
            </a:r>
            <a:r>
              <a:rPr lang="en-US" sz="2800" b="1" kern="7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Ecker </a:t>
            </a:r>
            <a:endParaRPr lang="de-AT" sz="2800" b="1" kern="7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246031" y="3587654"/>
            <a:ext cx="3373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en-US" sz="2800" b="1" kern="7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Stefan </a:t>
            </a:r>
            <a:r>
              <a:rPr lang="en-US" sz="2800" b="1" kern="7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Litschauer</a:t>
            </a:r>
            <a:endParaRPr lang="de-AT" sz="2800" b="1" kern="7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906144" y="4742877"/>
            <a:ext cx="605319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</a:pPr>
            <a:r>
              <a:rPr lang="en-US" b="1" kern="7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AT" b="1" kern="7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hangingPunct="0">
              <a:spcAft>
                <a:spcPts val="0"/>
              </a:spcAft>
            </a:pPr>
            <a:r>
              <a:rPr lang="en-US" sz="2800" kern="7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TU-Wien</a:t>
            </a:r>
          </a:p>
          <a:p>
            <a:pPr algn="ctr" hangingPunct="0">
              <a:spcAft>
                <a:spcPts val="0"/>
              </a:spcAft>
            </a:pPr>
            <a:r>
              <a:rPr lang="en-US" sz="2800" kern="7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Vienna </a:t>
            </a:r>
            <a:r>
              <a:rPr lang="en-US" sz="2800" kern="7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 of </a:t>
            </a:r>
            <a:r>
              <a:rPr lang="en-US" sz="2800" kern="7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Technology</a:t>
            </a:r>
            <a:endParaRPr lang="de-AT" sz="2800" b="1" kern="7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4"/>
          </p:nvPr>
        </p:nvSpPr>
        <p:spPr>
          <a:xfrm>
            <a:off x="4724400" y="6412137"/>
            <a:ext cx="2743200" cy="365125"/>
          </a:xfrm>
        </p:spPr>
        <p:txBody>
          <a:bodyPr/>
          <a:lstStyle/>
          <a:p>
            <a:fld id="{B760D7ED-57D9-4CB1-B461-8C85DBCB7A79}" type="slidenum">
              <a:rPr lang="en-US" smtClean="0">
                <a:solidFill>
                  <a:srgbClr val="C00000"/>
                </a:solidFill>
              </a:rPr>
              <a:pPr/>
              <a:t>2</a:t>
            </a:fld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7" y="1085372"/>
            <a:ext cx="2310326" cy="307575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2203" y="4028915"/>
            <a:ext cx="3140968" cy="235572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9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39"/>
    </mc:Choice>
    <mc:Fallback xmlns="">
      <p:transition spd="slow" advTm="35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Grafik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14737" r="1598" b="1161"/>
          <a:stretch/>
        </p:blipFill>
        <p:spPr bwMode="auto">
          <a:xfrm>
            <a:off x="5879976" y="1421698"/>
            <a:ext cx="5421092" cy="4508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eck 7"/>
          <p:cNvSpPr/>
          <p:nvPr/>
        </p:nvSpPr>
        <p:spPr>
          <a:xfrm>
            <a:off x="6442862" y="4260693"/>
            <a:ext cx="2406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1000"/>
              </a:spcAft>
            </a:pPr>
            <a:r>
              <a:rPr lang="en-US" i="1" kern="7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Dependency of the lane change duration on the maximum roll angle  </a:t>
            </a:r>
            <a:endParaRPr lang="de-AT" i="1" kern="7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Grafik 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22872" r="1287" b="1322"/>
          <a:stretch/>
        </p:blipFill>
        <p:spPr bwMode="auto">
          <a:xfrm>
            <a:off x="308601" y="1549181"/>
            <a:ext cx="5439056" cy="43813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hteck 9"/>
          <p:cNvSpPr/>
          <p:nvPr/>
        </p:nvSpPr>
        <p:spPr>
          <a:xfrm>
            <a:off x="3943868" y="1549181"/>
            <a:ext cx="1925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kern="7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Speed versus </a:t>
            </a:r>
            <a:r>
              <a:rPr lang="en-US" i="1" kern="7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maximum roll angle for full lane changes</a:t>
            </a:r>
            <a:endParaRPr lang="de-AT" i="1" dirty="0">
              <a:solidFill>
                <a:srgbClr val="C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559353" y="4406537"/>
            <a:ext cx="1607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de-A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speed</a:t>
            </a:r>
            <a:r>
              <a:rPr lang="de-A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AT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</a:t>
            </a:r>
          </a:p>
          <a:p>
            <a:r>
              <a:rPr lang="de-A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Half </a:t>
            </a:r>
            <a:r>
              <a:rPr lang="de-AT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lane</a:t>
            </a:r>
            <a:r>
              <a:rPr lang="de-A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de-AT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</a:t>
            </a:r>
            <a:r>
              <a:rPr lang="de-AT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 </a:t>
            </a:r>
            <a:r>
              <a:rPr lang="de-AT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</a:t>
            </a:r>
            <a:endParaRPr lang="de-AT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4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35"/>
    </mc:Choice>
    <mc:Fallback xmlns="">
      <p:transition spd="slow" advTm="66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036320" y="1497873"/>
            <a:ext cx="455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dirty="0" smtClean="0">
                <a:solidFill>
                  <a:srgbClr val="C00000"/>
                </a:solidFill>
              </a:rPr>
              <a:t>Data Mining </a:t>
            </a:r>
            <a:r>
              <a:rPr lang="de-AT" sz="3600" dirty="0" err="1" smtClean="0">
                <a:solidFill>
                  <a:srgbClr val="C00000"/>
                </a:solidFill>
              </a:rPr>
              <a:t>Results</a:t>
            </a:r>
            <a:endParaRPr lang="de-AT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472724" y="4815840"/>
                <a:ext cx="4476205" cy="1101135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indent="228600" algn="just" hangingPunct="0"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de-AT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d>
                        <m:dPr>
                          <m:ctrlPr>
                            <a:rPr lang="de-A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AT" i="1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de-A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de-A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AT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b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de-AT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A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AT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de-AT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AT" i="1">
                                  <a:latin typeface="Cambria Math" panose="02040503050406030204" pitchFamily="18" charset="0"/>
                                </a:rPr>
                                <m:t>−3.14</m:t>
                              </m:r>
                              <m:sSup>
                                <m:sSupPr>
                                  <m:ctrlPr>
                                    <a:rPr lang="de-A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AT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de-A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de-A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A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AT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de-AT" i="1">
                                          <a:latin typeface="Cambria Math" panose="02040503050406030204" pitchFamily="18" charset="0"/>
                                        </a:rPr>
                                        <m:t>𝑠𝑤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A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  <m:func>
                        <m:funcPr>
                          <m:ctrlPr>
                            <a:rPr lang="de-AT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AT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de-A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A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A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de-AT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de-AT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de-A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AT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AT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de-AT" i="1">
                                      <a:latin typeface="Cambria Math" panose="02040503050406030204" pitchFamily="18" charset="0"/>
                                    </a:rPr>
                                    <m:t>1.21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de-AT" dirty="0"/>
              </a:p>
              <a:p>
                <a:pPr indent="228600" algn="just" hangingPunct="0">
                  <a:spcAft>
                    <a:spcPts val="0"/>
                  </a:spcAft>
                </a:pPr>
                <a:endParaRPr lang="de-AT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24" y="4815840"/>
                <a:ext cx="4476205" cy="11011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5738196" y="1868557"/>
                <a:ext cx="5614388" cy="4562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AT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 </a:t>
                </a:r>
                <a:r>
                  <a:rPr lang="de-AT" i="1" dirty="0" smtClean="0"/>
                  <a:t>… „</a:t>
                </a:r>
                <a:r>
                  <a:rPr lang="de-AT" i="1" dirty="0" err="1" smtClean="0"/>
                  <a:t>Intensity</a:t>
                </a:r>
                <a:r>
                  <a:rPr lang="de-AT" i="1" dirty="0" smtClean="0"/>
                  <a:t>“ [-] (</a:t>
                </a:r>
                <a:r>
                  <a:rPr lang="de-AT" i="1" dirty="0" err="1" smtClean="0"/>
                  <a:t>agressivity</a:t>
                </a:r>
                <a:r>
                  <a:rPr lang="de-AT" i="1" dirty="0" smtClean="0"/>
                  <a:t>/</a:t>
                </a:r>
                <a:r>
                  <a:rPr lang="de-AT" i="1" dirty="0" err="1" smtClean="0"/>
                  <a:t>ambition</a:t>
                </a:r>
                <a:r>
                  <a:rPr lang="de-AT" i="1" dirty="0" smtClean="0"/>
                  <a:t>) </a:t>
                </a:r>
                <a:r>
                  <a:rPr lang="de-AT" i="1" dirty="0" err="1" smtClean="0"/>
                  <a:t>of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the</a:t>
                </a:r>
                <a:r>
                  <a:rPr lang="de-AT" i="1" dirty="0"/>
                  <a:t> </a:t>
                </a:r>
                <a:r>
                  <a:rPr lang="de-AT" i="1" dirty="0" err="1" smtClean="0"/>
                  <a:t>lane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change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execution</a:t>
                </a:r>
                <a:r>
                  <a:rPr lang="de-AT" i="1" dirty="0" smtClean="0"/>
                  <a:t>, </a:t>
                </a:r>
                <a:r>
                  <a:rPr lang="de-AT" i="1" dirty="0" err="1" smtClean="0"/>
                  <a:t>defined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for</a:t>
                </a:r>
                <a:r>
                  <a:rPr lang="de-AT" i="1" dirty="0" smtClean="0"/>
                  <a:t> a </a:t>
                </a:r>
                <a:r>
                  <a:rPr lang="de-AT" i="1" dirty="0" err="1" smtClean="0"/>
                  <a:t>range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of</a:t>
                </a:r>
                <a:r>
                  <a:rPr lang="de-AT" i="1" dirty="0" smtClean="0"/>
                  <a:t> [0 …10]</a:t>
                </a:r>
                <a:r>
                  <a:rPr lang="de-AT" i="1" dirty="0"/>
                  <a:t/>
                </a:r>
                <a:br>
                  <a:rPr lang="de-AT" i="1" dirty="0"/>
                </a:br>
                <a:endParaRPr lang="de-AT" i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A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de-A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AT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de-AT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de-AT" i="1" dirty="0" smtClean="0"/>
                  <a:t> … Max. </a:t>
                </a:r>
                <a:r>
                  <a:rPr lang="de-AT" i="1" dirty="0"/>
                  <a:t>R</a:t>
                </a:r>
                <a:r>
                  <a:rPr lang="de-AT" i="1" dirty="0" smtClean="0"/>
                  <a:t>oll Angle [</a:t>
                </a:r>
                <a:r>
                  <a:rPr lang="de-AT" i="1" dirty="0" err="1" smtClean="0"/>
                  <a:t>deg</a:t>
                </a:r>
                <a:r>
                  <a:rPr lang="de-AT" i="1" dirty="0" smtClean="0"/>
                  <a:t>] </a:t>
                </a:r>
                <a:r>
                  <a:rPr lang="de-AT" i="1" dirty="0" err="1" smtClean="0"/>
                  <a:t>reached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during</a:t>
                </a:r>
                <a:r>
                  <a:rPr lang="de-AT" i="1" dirty="0" smtClean="0"/>
                  <a:t> a </a:t>
                </a:r>
                <a:r>
                  <a:rPr lang="de-AT" i="1" dirty="0" err="1" smtClean="0"/>
                  <a:t>lane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change</a:t>
                </a:r>
                <a:r>
                  <a:rPr lang="de-AT" i="1" dirty="0" smtClean="0"/>
                  <a:t/>
                </a:r>
                <a:br>
                  <a:rPr lang="de-AT" i="1" dirty="0" smtClean="0"/>
                </a:br>
                <a:endParaRPr lang="de-AT" i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AT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A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AT" i="1">
                            <a:latin typeface="Cambria Math" panose="02040503050406030204" pitchFamily="18" charset="0"/>
                          </a:rPr>
                          <m:t>𝑠𝑤</m:t>
                        </m:r>
                      </m:sub>
                    </m:sSub>
                  </m:oMath>
                </a14:m>
                <a:r>
                  <a:rPr lang="de-AT" i="1" dirty="0" smtClean="0"/>
                  <a:t> = </a:t>
                </a:r>
                <a:r>
                  <a:rPr lang="de-AT" i="1" dirty="0"/>
                  <a:t>D</a:t>
                </a:r>
                <a:r>
                  <a:rPr lang="de-AT" i="1" dirty="0" smtClean="0"/>
                  <a:t>uration [sec] </a:t>
                </a:r>
                <a:r>
                  <a:rPr lang="de-AT" i="1" dirty="0" err="1" smtClean="0"/>
                  <a:t>of</a:t>
                </a:r>
                <a:r>
                  <a:rPr lang="de-AT" i="1" dirty="0" smtClean="0"/>
                  <a:t> a </a:t>
                </a:r>
                <a:r>
                  <a:rPr lang="de-AT" i="1" dirty="0" err="1" smtClean="0"/>
                  <a:t>lane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change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maneuver</a:t>
                </a:r>
                <a:r>
                  <a:rPr lang="de-AT" i="1" dirty="0" smtClean="0"/>
                  <a:t/>
                </a:r>
                <a:br>
                  <a:rPr lang="de-AT" i="1" dirty="0" smtClean="0"/>
                </a:br>
                <a:endParaRPr lang="de-AT" i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AT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de-AT" i="1" dirty="0" smtClean="0"/>
                  <a:t> … Width [m] </a:t>
                </a:r>
                <a:r>
                  <a:rPr lang="de-AT" i="1" dirty="0" err="1" smtClean="0"/>
                  <a:t>of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the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lane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change</a:t>
                </a:r>
                <a:r>
                  <a:rPr lang="de-AT" i="1" dirty="0" smtClean="0"/>
                  <a:t/>
                </a:r>
                <a:br>
                  <a:rPr lang="de-AT" i="1" dirty="0" smtClean="0"/>
                </a:br>
                <a:endParaRPr lang="de-AT" i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A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de-A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AT" i="1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</m:acc>
                      </m:e>
                      <m:sub>
                        <m:r>
                          <a:rPr lang="de-AT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de-AT" i="1" dirty="0" smtClean="0"/>
                  <a:t> …Max roll rate [</a:t>
                </a:r>
                <a:r>
                  <a:rPr lang="de-AT" i="1" dirty="0" err="1" smtClean="0"/>
                  <a:t>deg</a:t>
                </a:r>
                <a:r>
                  <a:rPr lang="de-AT" i="1" dirty="0" smtClean="0"/>
                  <a:t>/s] </a:t>
                </a:r>
                <a:r>
                  <a:rPr lang="de-AT" i="1" dirty="0" err="1" smtClean="0"/>
                  <a:t>reached</a:t>
                </a:r>
                <a:r>
                  <a:rPr lang="de-AT" i="1" dirty="0" smtClean="0"/>
                  <a:t> in an </a:t>
                </a:r>
                <a:r>
                  <a:rPr lang="de-AT" i="1" dirty="0" err="1" smtClean="0"/>
                  <a:t>lane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change</a:t>
                </a:r>
                <a:r>
                  <a:rPr lang="de-AT" i="1" dirty="0" smtClean="0"/>
                  <a:t/>
                </a:r>
                <a:br>
                  <a:rPr lang="de-AT" i="1" dirty="0" smtClean="0"/>
                </a:br>
                <a:endParaRPr lang="de-AT" i="1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AT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AT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acc>
                    <m:d>
                      <m:dPr>
                        <m:ctrlPr>
                          <a:rPr lang="de-A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AT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de-AT" i="1" dirty="0" smtClean="0"/>
                  <a:t>… </a:t>
                </a:r>
                <a:r>
                  <a:rPr lang="de-AT" b="1" i="1" dirty="0" err="1" smtClean="0">
                    <a:solidFill>
                      <a:srgbClr val="C00000"/>
                    </a:solidFill>
                  </a:rPr>
                  <a:t>Analytic</a:t>
                </a:r>
                <a:r>
                  <a:rPr lang="de-AT" b="1" i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AT" b="1" i="1" dirty="0" err="1" smtClean="0">
                    <a:solidFill>
                      <a:srgbClr val="C00000"/>
                    </a:solidFill>
                  </a:rPr>
                  <a:t>expression</a:t>
                </a:r>
                <a:r>
                  <a:rPr lang="de-AT" b="1" i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AT" i="1" dirty="0" err="1" smtClean="0"/>
                  <a:t>for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the</a:t>
                </a:r>
                <a:r>
                  <a:rPr lang="de-AT" i="1" dirty="0" smtClean="0"/>
                  <a:t> time </a:t>
                </a:r>
                <a:r>
                  <a:rPr lang="de-AT" i="1" dirty="0" err="1" smtClean="0"/>
                  <a:t>history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of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the</a:t>
                </a:r>
                <a:r>
                  <a:rPr lang="de-AT" i="1" dirty="0" smtClean="0"/>
                  <a:t> </a:t>
                </a:r>
                <a:r>
                  <a:rPr lang="de-AT" i="1" dirty="0" smtClean="0">
                    <a:solidFill>
                      <a:srgbClr val="C00000"/>
                    </a:solidFill>
                  </a:rPr>
                  <a:t>roll rate </a:t>
                </a:r>
                <a:r>
                  <a:rPr lang="de-AT" i="1" dirty="0" err="1" smtClean="0"/>
                  <a:t>as</a:t>
                </a:r>
                <a:r>
                  <a:rPr lang="de-AT" i="1" dirty="0" smtClean="0"/>
                  <a:t> a </a:t>
                </a:r>
                <a:r>
                  <a:rPr lang="de-AT" i="1" dirty="0" err="1" smtClean="0"/>
                  <a:t>function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of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the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most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siginificant</a:t>
                </a:r>
                <a:r>
                  <a:rPr lang="de-AT" i="1" dirty="0" smtClean="0"/>
                  <a:t> </a:t>
                </a:r>
                <a:r>
                  <a:rPr lang="de-AT" i="1" dirty="0" err="1" smtClean="0"/>
                  <a:t>parameters</a:t>
                </a:r>
                <a:endParaRPr lang="de-AT" i="1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196" y="1868557"/>
                <a:ext cx="5614388" cy="4562788"/>
              </a:xfrm>
              <a:prstGeom prst="rect">
                <a:avLst/>
              </a:prstGeom>
              <a:blipFill>
                <a:blip r:embed="rId6"/>
                <a:stretch>
                  <a:fillRect l="-651" t="-802" r="-109" b="-1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1036320" y="2440053"/>
                <a:ext cx="1734370" cy="7385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=5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13</m:t>
                              </m:r>
                            </m:e>
                          </m:rad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" y="2440053"/>
                <a:ext cx="1734370" cy="73853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/>
              <p:cNvSpPr/>
              <p:nvPr/>
            </p:nvSpPr>
            <p:spPr>
              <a:xfrm>
                <a:off x="774599" y="3426556"/>
                <a:ext cx="39921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𝑠𝑤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=−0.2346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+0.3379 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+3.1715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htec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99" y="3426556"/>
                <a:ext cx="399218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eck 12"/>
              <p:cNvSpPr/>
              <p:nvPr/>
            </p:nvSpPr>
            <p:spPr>
              <a:xfrm>
                <a:off x="654435" y="4121879"/>
                <a:ext cx="4598054" cy="3821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=11.5724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−10.5877 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𝑠𝑤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+13.4428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hteck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35" y="4121879"/>
                <a:ext cx="4598054" cy="382156"/>
              </a:xfrm>
              <a:prstGeom prst="rect">
                <a:avLst/>
              </a:prstGeom>
              <a:blipFill>
                <a:blip r:embed="rId10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5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40"/>
    </mc:Choice>
    <mc:Fallback xmlns="">
      <p:transition spd="slow" advTm="65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1057805" y="1845251"/>
            <a:ext cx="10272803" cy="4283533"/>
            <a:chOff x="163284" y="1361661"/>
            <a:chExt cx="11647080" cy="485657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8" t="5926" r="1131" b="1482"/>
            <a:stretch/>
          </p:blipFill>
          <p:spPr bwMode="auto">
            <a:xfrm>
              <a:off x="163284" y="1361661"/>
              <a:ext cx="5259778" cy="485657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Grafik 6"/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" t="6408" r="2534" b="1802"/>
            <a:stretch/>
          </p:blipFill>
          <p:spPr bwMode="auto">
            <a:xfrm>
              <a:off x="6663098" y="1461052"/>
              <a:ext cx="5147266" cy="475718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Textfeld 12"/>
            <p:cNvSpPr txBox="1"/>
            <p:nvPr/>
          </p:nvSpPr>
          <p:spPr>
            <a:xfrm>
              <a:off x="2973184" y="1461053"/>
              <a:ext cx="2429405" cy="59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400" b="1" dirty="0" smtClean="0"/>
                <a:t>High </a:t>
              </a:r>
              <a:r>
                <a:rPr lang="de-AT" sz="1400" b="1" dirty="0" err="1" smtClean="0"/>
                <a:t>Intensity</a:t>
              </a:r>
              <a:r>
                <a:rPr lang="de-AT" sz="1400" b="1" dirty="0" smtClean="0"/>
                <a:t> </a:t>
              </a:r>
              <a:r>
                <a:rPr lang="de-AT" sz="1400" dirty="0" err="1" smtClean="0"/>
                <a:t>lane</a:t>
              </a:r>
              <a:r>
                <a:rPr lang="de-AT" sz="1400" dirty="0" smtClean="0"/>
                <a:t> </a:t>
              </a:r>
              <a:r>
                <a:rPr lang="de-AT" sz="1400" dirty="0" err="1" smtClean="0"/>
                <a:t>change</a:t>
              </a:r>
              <a:r>
                <a:rPr lang="de-AT" sz="1400" dirty="0" smtClean="0"/>
                <a:t> @ 79 km/h (49 mph)</a:t>
              </a:r>
              <a:endParaRPr lang="de-AT" sz="1400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9347517" y="1534927"/>
              <a:ext cx="2462847" cy="593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1400" b="1" dirty="0" smtClean="0"/>
                <a:t>Low </a:t>
              </a:r>
              <a:r>
                <a:rPr lang="de-AT" sz="1400" b="1" dirty="0" err="1" smtClean="0"/>
                <a:t>Intensity</a:t>
              </a:r>
              <a:r>
                <a:rPr lang="de-AT" sz="1400" b="1" dirty="0" smtClean="0"/>
                <a:t> </a:t>
              </a:r>
              <a:r>
                <a:rPr lang="de-AT" sz="1400" dirty="0" err="1" smtClean="0"/>
                <a:t>lane</a:t>
              </a:r>
              <a:r>
                <a:rPr lang="de-AT" sz="1400" dirty="0" smtClean="0"/>
                <a:t> </a:t>
              </a:r>
              <a:r>
                <a:rPr lang="de-AT" sz="1400" dirty="0" err="1" smtClean="0"/>
                <a:t>change</a:t>
              </a:r>
              <a:r>
                <a:rPr lang="de-AT" sz="1400" dirty="0" smtClean="0"/>
                <a:t> @ 58 km/h (36 mph)</a:t>
              </a:r>
              <a:endParaRPr lang="de-AT" sz="1400" dirty="0"/>
            </a:p>
          </p:txBody>
        </p:sp>
        <p:grpSp>
          <p:nvGrpSpPr>
            <p:cNvPr id="17" name="Gruppieren 16"/>
            <p:cNvGrpSpPr/>
            <p:nvPr/>
          </p:nvGrpSpPr>
          <p:grpSpPr>
            <a:xfrm>
              <a:off x="2514721" y="3618933"/>
              <a:ext cx="379381" cy="342034"/>
              <a:chOff x="2524816" y="3839644"/>
              <a:chExt cx="536713" cy="483878"/>
            </a:xfrm>
          </p:grpSpPr>
          <p:sp>
            <p:nvSpPr>
              <p:cNvPr id="15" name="Ellipse 14"/>
              <p:cNvSpPr/>
              <p:nvPr/>
            </p:nvSpPr>
            <p:spPr>
              <a:xfrm>
                <a:off x="2524816" y="3839644"/>
                <a:ext cx="536713" cy="48387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6" name="Ellipse 15"/>
              <p:cNvSpPr>
                <a:spLocks noChangeAspect="1"/>
              </p:cNvSpPr>
              <p:nvPr/>
            </p:nvSpPr>
            <p:spPr>
              <a:xfrm>
                <a:off x="2562161" y="3873313"/>
                <a:ext cx="462022" cy="416539"/>
              </a:xfrm>
              <a:prstGeom prst="ellipse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grpSp>
          <p:nvGrpSpPr>
            <p:cNvPr id="18" name="Gruppieren 17"/>
            <p:cNvGrpSpPr/>
            <p:nvPr/>
          </p:nvGrpSpPr>
          <p:grpSpPr>
            <a:xfrm>
              <a:off x="9047040" y="3257983"/>
              <a:ext cx="379381" cy="342034"/>
              <a:chOff x="2524816" y="3839644"/>
              <a:chExt cx="536713" cy="483878"/>
            </a:xfrm>
          </p:grpSpPr>
          <p:sp>
            <p:nvSpPr>
              <p:cNvPr id="19" name="Ellipse 18"/>
              <p:cNvSpPr/>
              <p:nvPr/>
            </p:nvSpPr>
            <p:spPr>
              <a:xfrm>
                <a:off x="2524816" y="3839644"/>
                <a:ext cx="536713" cy="48387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20" name="Ellipse 19"/>
              <p:cNvSpPr>
                <a:spLocks noChangeAspect="1"/>
              </p:cNvSpPr>
              <p:nvPr/>
            </p:nvSpPr>
            <p:spPr>
              <a:xfrm>
                <a:off x="2562161" y="3873313"/>
                <a:ext cx="462022" cy="416539"/>
              </a:xfrm>
              <a:prstGeom prst="ellipse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grpSp>
          <p:nvGrpSpPr>
            <p:cNvPr id="24" name="Gruppieren 23"/>
            <p:cNvGrpSpPr/>
            <p:nvPr/>
          </p:nvGrpSpPr>
          <p:grpSpPr>
            <a:xfrm>
              <a:off x="2793174" y="2504660"/>
              <a:ext cx="380082" cy="342665"/>
              <a:chOff x="1704541" y="4642451"/>
              <a:chExt cx="428701" cy="386498"/>
            </a:xfrm>
          </p:grpSpPr>
          <p:sp>
            <p:nvSpPr>
              <p:cNvPr id="22" name="Ellipse 21"/>
              <p:cNvSpPr/>
              <p:nvPr/>
            </p:nvSpPr>
            <p:spPr>
              <a:xfrm>
                <a:off x="1717886" y="4668316"/>
                <a:ext cx="379381" cy="342034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23" name="Ellipse 22"/>
              <p:cNvSpPr>
                <a:spLocks noChangeAspect="1"/>
              </p:cNvSpPr>
              <p:nvPr/>
            </p:nvSpPr>
            <p:spPr>
              <a:xfrm>
                <a:off x="1704541" y="4642451"/>
                <a:ext cx="428701" cy="386498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grpSp>
          <p:nvGrpSpPr>
            <p:cNvPr id="25" name="Gruppieren 24"/>
            <p:cNvGrpSpPr/>
            <p:nvPr/>
          </p:nvGrpSpPr>
          <p:grpSpPr>
            <a:xfrm>
              <a:off x="9426422" y="3705067"/>
              <a:ext cx="363622" cy="327826"/>
              <a:chOff x="1704541" y="4642451"/>
              <a:chExt cx="428701" cy="386498"/>
            </a:xfrm>
          </p:grpSpPr>
          <p:sp>
            <p:nvSpPr>
              <p:cNvPr id="26" name="Ellipse 25"/>
              <p:cNvSpPr/>
              <p:nvPr/>
            </p:nvSpPr>
            <p:spPr>
              <a:xfrm>
                <a:off x="1717886" y="4668316"/>
                <a:ext cx="379381" cy="342034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27" name="Ellipse 26"/>
              <p:cNvSpPr>
                <a:spLocks noChangeAspect="1"/>
              </p:cNvSpPr>
              <p:nvPr/>
            </p:nvSpPr>
            <p:spPr>
              <a:xfrm>
                <a:off x="1704541" y="4642451"/>
                <a:ext cx="428701" cy="386498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grpSp>
          <p:nvGrpSpPr>
            <p:cNvPr id="28" name="Gruppieren 27"/>
            <p:cNvGrpSpPr/>
            <p:nvPr/>
          </p:nvGrpSpPr>
          <p:grpSpPr>
            <a:xfrm>
              <a:off x="6689496" y="5030809"/>
              <a:ext cx="363622" cy="327826"/>
              <a:chOff x="1704541" y="4642451"/>
              <a:chExt cx="428701" cy="386498"/>
            </a:xfrm>
          </p:grpSpPr>
          <p:sp>
            <p:nvSpPr>
              <p:cNvPr id="29" name="Ellipse 28"/>
              <p:cNvSpPr/>
              <p:nvPr/>
            </p:nvSpPr>
            <p:spPr>
              <a:xfrm>
                <a:off x="1717886" y="4668316"/>
                <a:ext cx="379381" cy="342034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30" name="Ellipse 29"/>
              <p:cNvSpPr>
                <a:spLocks noChangeAspect="1"/>
              </p:cNvSpPr>
              <p:nvPr/>
            </p:nvSpPr>
            <p:spPr>
              <a:xfrm>
                <a:off x="1704541" y="4642451"/>
                <a:ext cx="428701" cy="386498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grpSp>
          <p:nvGrpSpPr>
            <p:cNvPr id="31" name="Gruppieren 30"/>
            <p:cNvGrpSpPr/>
            <p:nvPr/>
          </p:nvGrpSpPr>
          <p:grpSpPr>
            <a:xfrm>
              <a:off x="170790" y="5030809"/>
              <a:ext cx="363622" cy="327826"/>
              <a:chOff x="1704541" y="4642451"/>
              <a:chExt cx="428701" cy="386498"/>
            </a:xfrm>
          </p:grpSpPr>
          <p:sp>
            <p:nvSpPr>
              <p:cNvPr id="32" name="Ellipse 31"/>
              <p:cNvSpPr/>
              <p:nvPr/>
            </p:nvSpPr>
            <p:spPr>
              <a:xfrm>
                <a:off x="1717886" y="4668316"/>
                <a:ext cx="379381" cy="342034"/>
              </a:xfrm>
              <a:prstGeom prst="ellips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33" name="Ellipse 32"/>
              <p:cNvSpPr>
                <a:spLocks noChangeAspect="1"/>
              </p:cNvSpPr>
              <p:nvPr/>
            </p:nvSpPr>
            <p:spPr>
              <a:xfrm>
                <a:off x="1704541" y="4642451"/>
                <a:ext cx="428701" cy="386498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grpSp>
          <p:nvGrpSpPr>
            <p:cNvPr id="34" name="Gruppieren 33"/>
            <p:cNvGrpSpPr/>
            <p:nvPr/>
          </p:nvGrpSpPr>
          <p:grpSpPr>
            <a:xfrm>
              <a:off x="6711269" y="1827313"/>
              <a:ext cx="379381" cy="342034"/>
              <a:chOff x="2524816" y="3839644"/>
              <a:chExt cx="536713" cy="483878"/>
            </a:xfrm>
          </p:grpSpPr>
          <p:sp>
            <p:nvSpPr>
              <p:cNvPr id="35" name="Ellipse 34"/>
              <p:cNvSpPr/>
              <p:nvPr/>
            </p:nvSpPr>
            <p:spPr>
              <a:xfrm>
                <a:off x="2524816" y="3839644"/>
                <a:ext cx="536713" cy="48387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36" name="Ellipse 35"/>
              <p:cNvSpPr>
                <a:spLocks noChangeAspect="1"/>
              </p:cNvSpPr>
              <p:nvPr/>
            </p:nvSpPr>
            <p:spPr>
              <a:xfrm>
                <a:off x="2562161" y="3873313"/>
                <a:ext cx="462022" cy="416539"/>
              </a:xfrm>
              <a:prstGeom prst="ellipse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grpSp>
          <p:nvGrpSpPr>
            <p:cNvPr id="37" name="Gruppieren 36"/>
            <p:cNvGrpSpPr/>
            <p:nvPr/>
          </p:nvGrpSpPr>
          <p:grpSpPr>
            <a:xfrm>
              <a:off x="182109" y="1827314"/>
              <a:ext cx="379381" cy="342034"/>
              <a:chOff x="2524816" y="3839644"/>
              <a:chExt cx="536713" cy="483878"/>
            </a:xfrm>
          </p:grpSpPr>
          <p:sp>
            <p:nvSpPr>
              <p:cNvPr id="38" name="Ellipse 37"/>
              <p:cNvSpPr/>
              <p:nvPr/>
            </p:nvSpPr>
            <p:spPr>
              <a:xfrm>
                <a:off x="2524816" y="3839644"/>
                <a:ext cx="536713" cy="483878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39" name="Ellipse 38"/>
              <p:cNvSpPr>
                <a:spLocks noChangeAspect="1"/>
              </p:cNvSpPr>
              <p:nvPr/>
            </p:nvSpPr>
            <p:spPr>
              <a:xfrm>
                <a:off x="2562161" y="3873313"/>
                <a:ext cx="462022" cy="416539"/>
              </a:xfrm>
              <a:prstGeom prst="ellipse">
                <a:avLst/>
              </a:prstGeom>
              <a:noFill/>
              <a:ln w="381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sp>
        <p:nvSpPr>
          <p:cNvPr id="40" name="Textfeld 39"/>
          <p:cNvSpPr txBox="1"/>
          <p:nvPr/>
        </p:nvSpPr>
        <p:spPr>
          <a:xfrm>
            <a:off x="800411" y="1259750"/>
            <a:ext cx="10591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err="1" smtClean="0">
                <a:solidFill>
                  <a:srgbClr val="C00000"/>
                </a:solidFill>
              </a:rPr>
              <a:t>Comparison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of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measured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and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synthetic</a:t>
            </a:r>
            <a:r>
              <a:rPr lang="de-DE" sz="2800" b="1" dirty="0" smtClean="0">
                <a:solidFill>
                  <a:srgbClr val="C00000"/>
                </a:solidFill>
              </a:rPr>
              <a:t> </a:t>
            </a:r>
            <a:r>
              <a:rPr lang="de-DE" sz="2800" b="1" dirty="0" err="1" smtClean="0">
                <a:solidFill>
                  <a:srgbClr val="C00000"/>
                </a:solidFill>
              </a:rPr>
              <a:t>signals</a:t>
            </a:r>
            <a:endParaRPr lang="de-AT" sz="2800" b="1" dirty="0">
              <a:solidFill>
                <a:srgbClr val="C00000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7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68"/>
    </mc:Choice>
    <mc:Fallback xmlns="">
      <p:transition spd="slow" advTm="68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532410" y="1731819"/>
            <a:ext cx="245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The Goal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32410" y="2802366"/>
            <a:ext cx="3291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The </a:t>
            </a:r>
            <a:r>
              <a:rPr lang="de-AT" sz="3200" b="1" dirty="0" err="1" smtClean="0">
                <a:solidFill>
                  <a:srgbClr val="C00000"/>
                </a:solidFill>
              </a:rPr>
              <a:t>Method</a:t>
            </a:r>
            <a:endParaRPr lang="de-AT" sz="3200" b="1" dirty="0" smtClean="0">
              <a:solidFill>
                <a:srgbClr val="C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2410" y="3872913"/>
            <a:ext cx="245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The </a:t>
            </a:r>
            <a:r>
              <a:rPr lang="de-AT" sz="3200" b="1" dirty="0" err="1" smtClean="0">
                <a:solidFill>
                  <a:srgbClr val="C00000"/>
                </a:solidFill>
              </a:rPr>
              <a:t>Result</a:t>
            </a:r>
            <a:endParaRPr lang="de-AT" sz="3200" b="1" dirty="0" smtClean="0">
              <a:solidFill>
                <a:srgbClr val="C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32410" y="4943461"/>
            <a:ext cx="3006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Extra </a:t>
            </a:r>
            <a:r>
              <a:rPr lang="de-AT" sz="3200" b="1" dirty="0" err="1" smtClean="0">
                <a:solidFill>
                  <a:srgbClr val="C00000"/>
                </a:solidFill>
              </a:rPr>
              <a:t>results</a:t>
            </a:r>
            <a:endParaRPr lang="de-AT" sz="3200" b="1" dirty="0" smtClean="0">
              <a:solidFill>
                <a:srgbClr val="C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823857" y="1577930"/>
            <a:ext cx="745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generic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mathematical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model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lane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change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maneuver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for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dynamic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studies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control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purposes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endParaRPr lang="de-A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823857" y="2648477"/>
            <a:ext cx="745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Measuring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dynamics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data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using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an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intrumented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motorcycle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conducting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riding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experiments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de-A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823857" y="3719024"/>
            <a:ext cx="745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Data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mining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heuristic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approach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leads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to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parameterized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mathematical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model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de-A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823857" y="4789571"/>
            <a:ext cx="745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Reaction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 time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measurements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were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carried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based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 on an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external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visual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trigger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75000"/>
                  </a:schemeClr>
                </a:solidFill>
              </a:rPr>
              <a:t>signal</a:t>
            </a:r>
            <a:r>
              <a:rPr lang="de-AT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de-AT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4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0"/>
    </mc:Choice>
    <mc:Fallback xmlns="">
      <p:transition spd="slow" advTm="18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056172"/>
            <a:ext cx="3933091" cy="215336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4" y="1041954"/>
            <a:ext cx="4577336" cy="2774143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2024" y="3348675"/>
            <a:ext cx="5037112" cy="3344807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9551"/>
          <a:stretch/>
        </p:blipFill>
        <p:spPr bwMode="auto">
          <a:xfrm>
            <a:off x="1518664" y="3969452"/>
            <a:ext cx="4577336" cy="28111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xplosion 1 7"/>
          <p:cNvSpPr/>
          <p:nvPr/>
        </p:nvSpPr>
        <p:spPr>
          <a:xfrm>
            <a:off x="3215680" y="2132856"/>
            <a:ext cx="648072" cy="504056"/>
          </a:xfrm>
          <a:prstGeom prst="irregularSeal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4007768" y="2348880"/>
            <a:ext cx="71663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1 9"/>
          <p:cNvSpPr/>
          <p:nvPr/>
        </p:nvSpPr>
        <p:spPr>
          <a:xfrm>
            <a:off x="4042048" y="4365104"/>
            <a:ext cx="648072" cy="504056"/>
          </a:xfrm>
          <a:prstGeom prst="irregularSeal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3539716" y="4725144"/>
            <a:ext cx="468052" cy="7200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feil nach unten 13"/>
          <p:cNvSpPr/>
          <p:nvPr/>
        </p:nvSpPr>
        <p:spPr>
          <a:xfrm rot="1907742">
            <a:off x="8031303" y="924832"/>
            <a:ext cx="308630" cy="600734"/>
          </a:xfrm>
          <a:prstGeom prst="downArrow">
            <a:avLst>
              <a:gd name="adj1" fmla="val 50000"/>
              <a:gd name="adj2" fmla="val 8142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feld 14"/>
          <p:cNvSpPr txBox="1"/>
          <p:nvPr/>
        </p:nvSpPr>
        <p:spPr>
          <a:xfrm>
            <a:off x="10344472" y="1073998"/>
            <a:ext cx="13234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Micro-Switch</a:t>
            </a:r>
          </a:p>
          <a:p>
            <a:r>
              <a:rPr lang="en-US" dirty="0" smtClean="0"/>
              <a:t>to </a:t>
            </a:r>
          </a:p>
          <a:p>
            <a:r>
              <a:rPr lang="en-US" dirty="0" smtClean="0"/>
              <a:t>detect steering action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6528048" y="3645024"/>
            <a:ext cx="1946989" cy="1477328"/>
          </a:xfrm>
          <a:prstGeom prst="rect">
            <a:avLst/>
          </a:prstGeom>
          <a:solidFill>
            <a:srgbClr val="DEE7EC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Visual signal activated by car driver is recorded by on-board cameras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131004" y="2439136"/>
            <a:ext cx="13876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Steering</a:t>
            </a:r>
          </a:p>
          <a:p>
            <a:r>
              <a:rPr lang="en-US" dirty="0" smtClean="0"/>
              <a:t>Action</a:t>
            </a:r>
          </a:p>
          <a:p>
            <a:endParaRPr lang="en-US" dirty="0"/>
          </a:p>
          <a:p>
            <a:r>
              <a:rPr lang="en-US" dirty="0" smtClean="0"/>
              <a:t>Reaction</a:t>
            </a:r>
          </a:p>
          <a:p>
            <a:r>
              <a:rPr lang="en-US" dirty="0" smtClean="0"/>
              <a:t>Time</a:t>
            </a:r>
          </a:p>
          <a:p>
            <a:endParaRPr lang="en-US" dirty="0"/>
          </a:p>
          <a:p>
            <a:r>
              <a:rPr lang="en-US" dirty="0" smtClean="0"/>
              <a:t>Measure-</a:t>
            </a:r>
            <a:r>
              <a:rPr lang="en-US" dirty="0" err="1" smtClean="0"/>
              <a:t>ments</a:t>
            </a:r>
            <a:endParaRPr lang="en-US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34"/>
    </mc:Choice>
    <mc:Fallback xmlns="">
      <p:transition spd="slow" advTm="62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925845"/>
              </p:ext>
            </p:extLst>
          </p:nvPr>
        </p:nvGraphicFramePr>
        <p:xfrm>
          <a:off x="1847528" y="1988840"/>
          <a:ext cx="8064895" cy="39604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3741">
                  <a:extLst>
                    <a:ext uri="{9D8B030D-6E8A-4147-A177-3AD203B41FA5}">
                      <a16:colId xmlns:a16="http://schemas.microsoft.com/office/drawing/2014/main" val="3258656100"/>
                    </a:ext>
                  </a:extLst>
                </a:gridCol>
                <a:gridCol w="1026859">
                  <a:extLst>
                    <a:ext uri="{9D8B030D-6E8A-4147-A177-3AD203B41FA5}">
                      <a16:colId xmlns:a16="http://schemas.microsoft.com/office/drawing/2014/main" val="1171186580"/>
                    </a:ext>
                  </a:extLst>
                </a:gridCol>
                <a:gridCol w="1026859">
                  <a:extLst>
                    <a:ext uri="{9D8B030D-6E8A-4147-A177-3AD203B41FA5}">
                      <a16:colId xmlns:a16="http://schemas.microsoft.com/office/drawing/2014/main" val="4089516573"/>
                    </a:ext>
                  </a:extLst>
                </a:gridCol>
                <a:gridCol w="1026859">
                  <a:extLst>
                    <a:ext uri="{9D8B030D-6E8A-4147-A177-3AD203B41FA5}">
                      <a16:colId xmlns:a16="http://schemas.microsoft.com/office/drawing/2014/main" val="932409917"/>
                    </a:ext>
                  </a:extLst>
                </a:gridCol>
                <a:gridCol w="1026859">
                  <a:extLst>
                    <a:ext uri="{9D8B030D-6E8A-4147-A177-3AD203B41FA5}">
                      <a16:colId xmlns:a16="http://schemas.microsoft.com/office/drawing/2014/main" val="1176580004"/>
                    </a:ext>
                  </a:extLst>
                </a:gridCol>
                <a:gridCol w="1026859">
                  <a:extLst>
                    <a:ext uri="{9D8B030D-6E8A-4147-A177-3AD203B41FA5}">
                      <a16:colId xmlns:a16="http://schemas.microsoft.com/office/drawing/2014/main" val="2820473434"/>
                    </a:ext>
                  </a:extLst>
                </a:gridCol>
                <a:gridCol w="1026859">
                  <a:extLst>
                    <a:ext uri="{9D8B030D-6E8A-4147-A177-3AD203B41FA5}">
                      <a16:colId xmlns:a16="http://schemas.microsoft.com/office/drawing/2014/main" val="1136502926"/>
                    </a:ext>
                  </a:extLst>
                </a:gridCol>
              </a:tblGrid>
              <a:tr h="8808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000" dirty="0" smtClean="0">
                          <a:effectLst/>
                        </a:rPr>
                        <a:t>Test Series</a:t>
                      </a:r>
                      <a:endParaRPr lang="de-A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000" dirty="0">
                          <a:effectLst/>
                        </a:rPr>
                        <a:t>n</a:t>
                      </a:r>
                      <a:endParaRPr lang="de-A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000" dirty="0">
                          <a:effectLst/>
                        </a:rPr>
                        <a:t>x̅</a:t>
                      </a:r>
                      <a:endParaRPr lang="de-A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000" dirty="0">
                          <a:effectLst/>
                        </a:rPr>
                        <a:t>x̃</a:t>
                      </a:r>
                      <a:endParaRPr lang="de-A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000" dirty="0">
                          <a:effectLst/>
                        </a:rPr>
                        <a:t>σ</a:t>
                      </a:r>
                      <a:endParaRPr lang="de-A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000" dirty="0">
                          <a:effectLst/>
                        </a:rPr>
                        <a:t>MIN</a:t>
                      </a:r>
                      <a:endParaRPr lang="de-A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000" dirty="0">
                          <a:effectLst/>
                        </a:rPr>
                        <a:t>MAX</a:t>
                      </a:r>
                      <a:endParaRPr lang="de-A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90504185"/>
                  </a:ext>
                </a:extLst>
              </a:tr>
              <a:tr h="5132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100">
                          <a:effectLst/>
                        </a:rPr>
                        <a:t>HE1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 dirty="0">
                          <a:effectLst/>
                        </a:rPr>
                        <a:t>16</a:t>
                      </a:r>
                      <a:endParaRPr lang="de-A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0,83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0,77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0,35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0,27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1,58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40873207"/>
                  </a:ext>
                </a:extLst>
              </a:tr>
              <a:tr h="5132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100">
                          <a:effectLst/>
                        </a:rPr>
                        <a:t>HE2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 dirty="0">
                          <a:effectLst/>
                        </a:rPr>
                        <a:t>20</a:t>
                      </a:r>
                      <a:endParaRPr lang="de-A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 dirty="0">
                          <a:effectLst/>
                        </a:rPr>
                        <a:t>0,74</a:t>
                      </a:r>
                      <a:endParaRPr lang="de-A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 dirty="0">
                          <a:effectLst/>
                        </a:rPr>
                        <a:t>0,58</a:t>
                      </a:r>
                      <a:endParaRPr lang="de-A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0,32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0,46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1,47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83710260"/>
                  </a:ext>
                </a:extLst>
              </a:tr>
              <a:tr h="5132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1100">
                          <a:effectLst/>
                        </a:rPr>
                        <a:t>SL1</a:t>
                      </a:r>
                      <a:endParaRPr lang="de-A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16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0,53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 dirty="0">
                          <a:effectLst/>
                        </a:rPr>
                        <a:t>0,50</a:t>
                      </a:r>
                      <a:endParaRPr lang="de-A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 dirty="0">
                          <a:effectLst/>
                        </a:rPr>
                        <a:t>0,16</a:t>
                      </a:r>
                      <a:endParaRPr lang="de-A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0,34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0,85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93120270"/>
                  </a:ext>
                </a:extLst>
              </a:tr>
              <a:tr h="5132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</a:rPr>
                        <a:t>HE</a:t>
                      </a:r>
                      <a:endParaRPr lang="de-A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36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 dirty="0">
                          <a:solidFill>
                            <a:srgbClr val="FF0000"/>
                          </a:solidFill>
                          <a:effectLst/>
                        </a:rPr>
                        <a:t>0,78</a:t>
                      </a:r>
                      <a:endParaRPr lang="de-AT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0,69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 dirty="0">
                          <a:effectLst/>
                        </a:rPr>
                        <a:t>0,33</a:t>
                      </a:r>
                      <a:endParaRPr lang="de-A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0,27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1,58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52518995"/>
                  </a:ext>
                </a:extLst>
              </a:tr>
              <a:tr h="5132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800" dirty="0">
                          <a:effectLst/>
                        </a:rPr>
                        <a:t>SL</a:t>
                      </a:r>
                      <a:endParaRPr lang="de-A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16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 dirty="0">
                          <a:solidFill>
                            <a:srgbClr val="FF0000"/>
                          </a:solidFill>
                          <a:effectLst/>
                        </a:rPr>
                        <a:t>0,53</a:t>
                      </a:r>
                      <a:endParaRPr lang="de-AT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0,50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 dirty="0">
                          <a:effectLst/>
                        </a:rPr>
                        <a:t>0,16</a:t>
                      </a:r>
                      <a:endParaRPr lang="de-A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 dirty="0">
                          <a:effectLst/>
                        </a:rPr>
                        <a:t>0,34</a:t>
                      </a:r>
                      <a:endParaRPr lang="de-A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0,85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912456075"/>
                  </a:ext>
                </a:extLst>
              </a:tr>
              <a:tr h="5132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800" dirty="0" smtClean="0">
                          <a:effectLst/>
                        </a:rPr>
                        <a:t>Total</a:t>
                      </a:r>
                      <a:endParaRPr lang="de-AT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52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 dirty="0">
                          <a:solidFill>
                            <a:srgbClr val="FF0000"/>
                          </a:solidFill>
                          <a:effectLst/>
                        </a:rPr>
                        <a:t>0,70</a:t>
                      </a:r>
                      <a:endParaRPr lang="de-AT" sz="2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0,61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>
                          <a:effectLst/>
                        </a:rPr>
                        <a:t>0,31</a:t>
                      </a:r>
                      <a:endParaRPr lang="de-AT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 dirty="0">
                          <a:effectLst/>
                        </a:rPr>
                        <a:t>0,27</a:t>
                      </a:r>
                      <a:endParaRPr lang="de-A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AT" sz="2400" dirty="0">
                          <a:effectLst/>
                        </a:rPr>
                        <a:t>1,58</a:t>
                      </a:r>
                      <a:endParaRPr lang="de-AT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7226857"/>
                  </a:ext>
                </a:extLst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2153894" y="1225573"/>
            <a:ext cx="7730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/>
              <a:t>Statistical </a:t>
            </a:r>
            <a:r>
              <a:rPr lang="de-AT" sz="2400" dirty="0" err="1" smtClean="0"/>
              <a:t>parameters</a:t>
            </a:r>
            <a:r>
              <a:rPr lang="de-AT" sz="2400" dirty="0" smtClean="0"/>
              <a:t> </a:t>
            </a:r>
            <a:r>
              <a:rPr lang="de-AT" sz="2400" dirty="0" err="1" smtClean="0"/>
              <a:t>of</a:t>
            </a:r>
            <a:r>
              <a:rPr lang="de-AT" sz="2400" dirty="0" smtClean="0"/>
              <a:t> </a:t>
            </a:r>
            <a:r>
              <a:rPr lang="de-AT" sz="2400" dirty="0" err="1" smtClean="0"/>
              <a:t>the</a:t>
            </a:r>
            <a:r>
              <a:rPr lang="de-AT" sz="2400" dirty="0" smtClean="0"/>
              <a:t> „</a:t>
            </a:r>
            <a:r>
              <a:rPr lang="de-AT" sz="2400" dirty="0" err="1" smtClean="0"/>
              <a:t>Steering</a:t>
            </a:r>
            <a:r>
              <a:rPr lang="de-AT" sz="2400" dirty="0" smtClean="0"/>
              <a:t> </a:t>
            </a:r>
            <a:r>
              <a:rPr lang="de-AT" sz="2400" dirty="0" err="1" smtClean="0"/>
              <a:t>Reaction</a:t>
            </a:r>
            <a:r>
              <a:rPr lang="de-AT" sz="2400" dirty="0" smtClean="0"/>
              <a:t> Time“</a:t>
            </a:r>
            <a:endParaRPr lang="en-US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1415480" y="348408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41"/>
    </mc:Choice>
    <mc:Fallback xmlns="">
      <p:transition spd="slow" advTm="65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532410" y="2207766"/>
            <a:ext cx="2817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The Summary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32410" y="4598470"/>
            <a:ext cx="2737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The Outlook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3823857" y="1577930"/>
            <a:ext cx="738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rgbClr val="002060"/>
                </a:solidFill>
              </a:rPr>
              <a:t>A </a:t>
            </a:r>
            <a:r>
              <a:rPr lang="de-AT" sz="2400" dirty="0" err="1" smtClean="0">
                <a:solidFill>
                  <a:srgbClr val="002060"/>
                </a:solidFill>
              </a:rPr>
              <a:t>generic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mathematical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model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of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the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lane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change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maneuver</a:t>
            </a:r>
            <a:r>
              <a:rPr lang="de-AT" sz="2400" dirty="0" smtClean="0">
                <a:solidFill>
                  <a:srgbClr val="002060"/>
                </a:solidFill>
              </a:rPr>
              <a:t> was </a:t>
            </a:r>
            <a:r>
              <a:rPr lang="de-AT" sz="2400" dirty="0" err="1" smtClean="0">
                <a:solidFill>
                  <a:srgbClr val="002060"/>
                </a:solidFill>
              </a:rPr>
              <a:t>developed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endParaRPr lang="de-A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823857" y="2684819"/>
            <a:ext cx="7384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rgbClr val="002060"/>
                </a:solidFill>
              </a:rPr>
              <a:t>As </a:t>
            </a:r>
            <a:r>
              <a:rPr lang="de-AT" sz="2400" dirty="0" err="1" smtClean="0">
                <a:solidFill>
                  <a:srgbClr val="002060"/>
                </a:solidFill>
              </a:rPr>
              <a:t>the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most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influencial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parameters</a:t>
            </a:r>
            <a:r>
              <a:rPr lang="de-AT" sz="2400" dirty="0" smtClean="0">
                <a:solidFill>
                  <a:srgbClr val="002060"/>
                </a:solidFill>
              </a:rPr>
              <a:t>, </a:t>
            </a:r>
            <a:r>
              <a:rPr lang="de-AT" sz="2400" dirty="0" err="1" smtClean="0">
                <a:solidFill>
                  <a:srgbClr val="002060"/>
                </a:solidFill>
              </a:rPr>
              <a:t>the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maneuver</a:t>
            </a:r>
            <a:r>
              <a:rPr lang="de-AT" sz="2400" dirty="0" smtClean="0">
                <a:solidFill>
                  <a:srgbClr val="002060"/>
                </a:solidFill>
              </a:rPr>
              <a:t> „</a:t>
            </a:r>
            <a:r>
              <a:rPr lang="de-AT" sz="2400" dirty="0" err="1" smtClean="0">
                <a:solidFill>
                  <a:srgbClr val="002060"/>
                </a:solidFill>
              </a:rPr>
              <a:t>intensity</a:t>
            </a:r>
            <a:r>
              <a:rPr lang="de-AT" sz="2400" dirty="0" smtClean="0">
                <a:solidFill>
                  <a:srgbClr val="002060"/>
                </a:solidFill>
              </a:rPr>
              <a:t>“, </a:t>
            </a:r>
            <a:r>
              <a:rPr lang="de-AT" sz="2400" dirty="0" err="1" smtClean="0">
                <a:solidFill>
                  <a:srgbClr val="002060"/>
                </a:solidFill>
              </a:rPr>
              <a:t>the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width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of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the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lane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change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and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the</a:t>
            </a:r>
            <a:r>
              <a:rPr lang="de-AT" sz="2400" dirty="0" smtClean="0">
                <a:solidFill>
                  <a:srgbClr val="002060"/>
                </a:solidFill>
              </a:rPr>
              <a:t> max. roll rate </a:t>
            </a:r>
            <a:r>
              <a:rPr lang="de-AT" sz="2400" dirty="0" err="1" smtClean="0">
                <a:solidFill>
                  <a:srgbClr val="002060"/>
                </a:solidFill>
              </a:rPr>
              <a:t>were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identified</a:t>
            </a:r>
            <a:r>
              <a:rPr lang="de-AT" sz="2400" dirty="0" smtClean="0">
                <a:solidFill>
                  <a:srgbClr val="002060"/>
                </a:solidFill>
              </a:rPr>
              <a:t>.</a:t>
            </a:r>
            <a:endParaRPr lang="de-AT" sz="2400" dirty="0">
              <a:solidFill>
                <a:srgbClr val="00206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823857" y="4441705"/>
            <a:ext cx="738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rgbClr val="002060"/>
                </a:solidFill>
              </a:rPr>
              <a:t>Further </a:t>
            </a:r>
            <a:r>
              <a:rPr lang="de-AT" sz="2400" dirty="0" err="1" smtClean="0">
                <a:solidFill>
                  <a:srgbClr val="002060"/>
                </a:solidFill>
              </a:rPr>
              <a:t>riding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experiments</a:t>
            </a:r>
            <a:r>
              <a:rPr lang="de-AT" sz="2400" dirty="0" smtClean="0">
                <a:solidFill>
                  <a:srgbClr val="002060"/>
                </a:solidFill>
              </a:rPr>
              <a:t> will </a:t>
            </a:r>
            <a:r>
              <a:rPr lang="de-AT" sz="2400" dirty="0" err="1" smtClean="0">
                <a:solidFill>
                  <a:srgbClr val="002060"/>
                </a:solidFill>
              </a:rPr>
              <a:t>be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carried</a:t>
            </a:r>
            <a:r>
              <a:rPr lang="de-AT" sz="2400" dirty="0" smtClean="0">
                <a:solidFill>
                  <a:srgbClr val="002060"/>
                </a:solidFill>
              </a:rPr>
              <a:t> out </a:t>
            </a:r>
            <a:r>
              <a:rPr lang="de-AT" sz="2400" dirty="0" err="1" smtClean="0">
                <a:solidFill>
                  <a:srgbClr val="002060"/>
                </a:solidFill>
              </a:rPr>
              <a:t>to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collect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more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data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and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to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verify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the</a:t>
            </a:r>
            <a:r>
              <a:rPr lang="de-AT" sz="2400" dirty="0" smtClean="0">
                <a:solidFill>
                  <a:srgbClr val="002060"/>
                </a:solidFill>
              </a:rPr>
              <a:t> </a:t>
            </a:r>
            <a:r>
              <a:rPr lang="de-AT" sz="2400" dirty="0" err="1" smtClean="0">
                <a:solidFill>
                  <a:srgbClr val="002060"/>
                </a:solidFill>
              </a:rPr>
              <a:t>results</a:t>
            </a:r>
            <a:r>
              <a:rPr lang="de-AT" sz="2400" dirty="0" smtClean="0">
                <a:solidFill>
                  <a:srgbClr val="002060"/>
                </a:solidFill>
              </a:rPr>
              <a:t>. </a:t>
            </a:r>
            <a:endParaRPr lang="de-AT" sz="2400" dirty="0">
              <a:solidFill>
                <a:srgbClr val="00206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7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45"/>
    </mc:Choice>
    <mc:Fallback xmlns="">
      <p:transition spd="slow" advTm="42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5357993" y="4427511"/>
            <a:ext cx="6151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</a:pPr>
            <a:r>
              <a:rPr lang="en-US" sz="2400" kern="0" dirty="0">
                <a:ea typeface="Times New Roman" panose="02020603050405020304" pitchFamily="18" charset="0"/>
              </a:rPr>
              <a:t>The authors are grateful to </a:t>
            </a:r>
            <a:r>
              <a:rPr lang="en-US" sz="2400" b="1" kern="0" dirty="0">
                <a:ea typeface="Times New Roman" panose="02020603050405020304" pitchFamily="18" charset="0"/>
              </a:rPr>
              <a:t>KTM Motorcycles Inc. </a:t>
            </a:r>
            <a:r>
              <a:rPr lang="en-US" sz="2400" kern="0" dirty="0">
                <a:ea typeface="Times New Roman" panose="02020603050405020304" pitchFamily="18" charset="0"/>
              </a:rPr>
              <a:t>for providing the </a:t>
            </a:r>
            <a:r>
              <a:rPr lang="en-US" sz="2400" b="1" kern="0" dirty="0">
                <a:ea typeface="Times New Roman" panose="02020603050405020304" pitchFamily="18" charset="0"/>
              </a:rPr>
              <a:t>motorcycle used in this study</a:t>
            </a:r>
            <a:r>
              <a:rPr lang="en-US" sz="2400" kern="0" dirty="0" smtClean="0">
                <a:ea typeface="Times New Roman" panose="02020603050405020304" pitchFamily="18" charset="0"/>
              </a:rPr>
              <a:t>.</a:t>
            </a:r>
            <a:endParaRPr lang="de-AT" sz="2400" kern="700" dirty="0">
              <a:ea typeface="Times New Roman" panose="02020603050405020304" pitchFamily="18" charset="0"/>
            </a:endParaRPr>
          </a:p>
        </p:txBody>
      </p:sp>
      <p:sp>
        <p:nvSpPr>
          <p:cNvPr id="6" name="AutoShape 2" descr="data:image/png;base64,iVBORw0KGgoAAAANSUhEUgAAAJcAAAA7CAMAAABBn+jeAAAAclBMVEXydiAiHx/ydR3zgj0fHh/7eiAYHB9mOR8bHR/+eyBQMB/zh0YoHx/2eCAAFh8AFB8TGx8KGR8AEB/KZCDncSDTaCBbNB/cbCC2WyCfUSBAKh83Jh+WTR+ARB8xJB/DYSCLSB94QB88JR+oVSBuPB/0klsJqAacAAAEWklEQVRoge2Ya5eiMAyGcbbh4hhalIt3x9H9/39xCxaoTQo6w9n17Jl8tNA+JG/fpgbBK8bb+78m4OOH67n44Xou/g8uSCYKmJQLz/OJIhoDe4YL82U8TWQfU3LBPptNE+kap+RaiIm4lvmEXLhKhS+4xb0Pi/g4hvUMF5zjhS84LO/DC3GedD/6XQKOJGPy9B2bmMZXcZ2SdKWjpfoLXGXsYqnxUn2Fa/Bj0RnFSpJ0yRN6nx+aa5gL16Gr1bizQlhZP2eR/uGD+Jo49pNBoZxN8tkvlG/dhT4HuGAeunt7WZkvg83S+rWmxYyoXh26MsJKOlOpKOmQQ3chM8hyYUF0HJoTDfHcF03IdeJRfVdG0K7nDGab9hNP9IvMIMsFZ+XRi857X7MwLGpYKENSRtUXXVILWd244ELH2kGWKyc6Fju8rZL1DNm2OU2wounqyshkS59CBmu/JEPdIMfFnM/Zpl4o2ViryOi2a7nTfFmYpQsGS+waBcGVfs9sFm8TLxfOyGT1VyBGtrQ+jHgxJk+b7LJFNMnEYM42J8pse4aL0XE9FVaWtES6NpXCEzUv016xRbw1OVqnRMLdoIeL0bEs8E5aYVa0wk6o18/SpoxQcNnSua8QqpisYVaqfFxYkASEJWiR9otk865/4lR/KyNfxMZy4cQP1a+aeSkXYxLpCa4WrLz2pwen+kYjniLWTphw/tAOgo8rILtX7PKdtbrc20fyjvEBXQtftnSyL3uqyG6wtVzCxSQgLheWhtTJwuJUL46JP1t6eM75g4l05eNCJgF3TpAVVguQRFS/2R792arB/FhC5R594dqfZPOusC4NOWPZshrEGorWVSkXYxJuqLLvFRjVx/PEX8Sxqbs2xOHCijuznEhbq2eLnl08vvVA9PdKh4sxCSbaZhRPjITF5avZsu+Vbh0H9oq1dHh7H65s0b+MJUSn3Hsu2Dx20w8bfSLth74X4RV4LsYlQzYlWdMTjH+FoIdnF1Qxnas6XIxLqkPEKk7qfiKht1kn4tnFiy73W/f1tpF1uYD2Bro1YP99ELVLjYlR7XIfl5AX0uZpZww4LsYk4jkgv3y8S64je1dt8+TM26Hu3xJyudGLsVxwoJ2ENhTYsGAqGiljtg0QtqzA4rQAKhrrcnfHldNbU9q09bzEaP98/2oEui9lbVodc2T2vv1vncXF5KX9v3ExsK08oZs03/Fxayuphbe9qsOFNOfmSeaeO4rV1IS78s7Ssmkrce4ulyUBw8WYRNc96hvok1i33hE+qAJkqyL3X9EwYrkS2kn0BfdIzBfLDZg5SQnaIdoiWa5qcTFSEAurM909LjEhu0ucmxPrfrdyS2C5qsUFhzR0IrUaeS0xd9gbsu209WXpfkSpVTslXqT7WhAwXME1cqPMrQdhXZIH+Ci7CwAW7jv9jsOLO3aw/6LruYCG/QHaIx8N9L+DQ/Px+Xqt+OF6Ln64ngvN9faS8R78esn4/Qdca1xiGsG4lwAAAABJRU5ErkJggg=="/>
          <p:cNvSpPr>
            <a:spLocks noChangeAspect="1" noChangeArrowheads="1"/>
          </p:cNvSpPr>
          <p:nvPr/>
        </p:nvSpPr>
        <p:spPr bwMode="auto">
          <a:xfrm>
            <a:off x="155575" y="-266700"/>
            <a:ext cx="14382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7" name="AutoShape 4" descr="data:image/png;base64,iVBORw0KGgoAAAANSUhEUgAAAJcAAAA7CAMAAABBn+jeAAAAclBMVEXydiAiHx/ydR3zgj0fHh/7eiAYHB9mOR8bHR/+eyBQMB/zh0YoHx/2eCAAFh8AFB8TGx8KGR8AEB/KZCDncSDTaCBbNB/cbCC2WyCfUSBAKh83Jh+WTR+ARB8xJB/DYSCLSB94QB88JR+oVSBuPB/0klsJqAacAAAEWklEQVRoge2Ya5eiMAyGcbbh4hhalIt3x9H9/39xCxaoTQo6w9n17Jl8tNA+JG/fpgbBK8bb+78m4OOH67n44Xou/g8uSCYKmJQLz/OJIhoDe4YL82U8TWQfU3LBPptNE+kap+RaiIm4lvmEXLhKhS+4xb0Pi/g4hvUMF5zjhS84LO/DC3GedD/6XQKOJGPy9B2bmMZXcZ2SdKWjpfoLXGXsYqnxUn2Fa/Bj0RnFSpJ0yRN6nx+aa5gL16Gr1bizQlhZP2eR/uGD+Jo49pNBoZxN8tkvlG/dhT4HuGAeunt7WZkvg83S+rWmxYyoXh26MsJKOlOpKOmQQ3chM8hyYUF0HJoTDfHcF03IdeJRfVdG0K7nDGab9hNP9IvMIMsFZ+XRi857X7MwLGpYKENSRtUXXVILWd244ELH2kGWKyc6Fju8rZL1DNm2OU2wounqyshkS59CBmu/JEPdIMfFnM/Zpl4o2ViryOi2a7nTfFmYpQsGS+waBcGVfs9sFm8TLxfOyGT1VyBGtrQ+jHgxJk+b7LJFNMnEYM42J8pse4aL0XE9FVaWtES6NpXCEzUv016xRbw1OVqnRMLdoIeL0bEs8E5aYVa0wk6o18/SpoxQcNnSua8QqpisYVaqfFxYkASEJWiR9otk865/4lR/KyNfxMZy4cQP1a+aeSkXYxLpCa4WrLz2pwen+kYjniLWTphw/tAOgo8rILtX7PKdtbrc20fyjvEBXQtftnSyL3uqyG6wtVzCxSQgLheWhtTJwuJUL46JP1t6eM75g4l05eNCJgF3TpAVVguQRFS/2R792arB/FhC5R594dqfZPOusC4NOWPZshrEGorWVSkXYxJuqLLvFRjVx/PEX8Sxqbs2xOHCijuznEhbq2eLnl08vvVA9PdKh4sxCSbaZhRPjITF5avZsu+Vbh0H9oq1dHh7H65s0b+MJUSn3Hsu2Dx20w8bfSLth74X4RV4LsYlQzYlWdMTjH+FoIdnF1Qxnas6XIxLqkPEKk7qfiKht1kn4tnFiy73W/f1tpF1uYD2Bro1YP99ELVLjYlR7XIfl5AX0uZpZww4LsYk4jkgv3y8S64je1dt8+TM26Hu3xJyudGLsVxwoJ2ENhTYsGAqGiljtg0QtqzA4rQAKhrrcnfHldNbU9q09bzEaP98/2oEui9lbVodc2T2vv1vncXF5KX9v3ExsK08oZs03/Fxayuphbe9qsOFNOfmSeaeO4rV1IS78s7Ssmkrce4ulyUBw8WYRNc96hvok1i33hE+qAJkqyL3X9EwYrkS2kn0BfdIzBfLDZg5SQnaIdoiWa5qcTFSEAurM909LjEhu0ucmxPrfrdyS2C5qsUFhzR0IrUaeS0xd9gbsu209WXpfkSpVTslXqT7WhAwXME1cqPMrQdhXZIH+Ci7CwAW7jv9jsOLO3aw/6LruYCG/QHaIx8N9L+DQ/Px+Xqt+OF6Ln64ngvN9faS8R78esn4/Qdca1xiGsG4lwAAAABJRU5ErkJggg=="/>
          <p:cNvSpPr>
            <a:spLocks noChangeAspect="1" noChangeArrowheads="1"/>
          </p:cNvSpPr>
          <p:nvPr/>
        </p:nvSpPr>
        <p:spPr bwMode="auto">
          <a:xfrm>
            <a:off x="307975" y="-114300"/>
            <a:ext cx="143827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0" y="4633694"/>
            <a:ext cx="2009146" cy="7879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0" y="2966612"/>
            <a:ext cx="2009146" cy="1339430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357993" y="3036163"/>
            <a:ext cx="60102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</a:pPr>
            <a:r>
              <a:rPr lang="en-US" sz="2400" kern="0" dirty="0">
                <a:ea typeface="Times New Roman" panose="02020603050405020304" pitchFamily="18" charset="0"/>
              </a:rPr>
              <a:t>The authors would like to thank </a:t>
            </a:r>
            <a:r>
              <a:rPr lang="en-US" sz="2400" b="1" kern="0" dirty="0">
                <a:ea typeface="Times New Roman" panose="02020603050405020304" pitchFamily="18" charset="0"/>
              </a:rPr>
              <a:t>Manfred Neumann </a:t>
            </a:r>
            <a:r>
              <a:rPr lang="en-US" sz="2400" kern="0" dirty="0">
                <a:ea typeface="Times New Roman" panose="02020603050405020304" pitchFamily="18" charset="0"/>
              </a:rPr>
              <a:t>for his valuable help when </a:t>
            </a:r>
            <a:r>
              <a:rPr lang="en-US" sz="2400" b="1" kern="0" dirty="0">
                <a:ea typeface="Times New Roman" panose="02020603050405020304" pitchFamily="18" charset="0"/>
              </a:rPr>
              <a:t>carrying out the measurements</a:t>
            </a:r>
            <a:r>
              <a:rPr lang="en-US" sz="2400" kern="0" dirty="0">
                <a:ea typeface="Times New Roman" panose="02020603050405020304" pitchFamily="18" charset="0"/>
              </a:rPr>
              <a:t>.</a:t>
            </a:r>
            <a:endParaRPr lang="de-AT" sz="2400" kern="700" dirty="0">
              <a:ea typeface="Times New Roman" panose="02020603050405020304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199456" y="1818910"/>
            <a:ext cx="993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Thank you for your interest and attention !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51"/>
    </mc:Choice>
    <mc:Fallback xmlns="">
      <p:transition spd="slow" advTm="27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>
                <a:solidFill>
                  <a:srgbClr val="C00000"/>
                </a:solidFill>
              </a:rPr>
              <a:pPr/>
              <a:t>3</a:t>
            </a:fld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2410" y="1731819"/>
            <a:ext cx="245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The Goal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32410" y="2802366"/>
            <a:ext cx="3291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The </a:t>
            </a:r>
            <a:r>
              <a:rPr lang="de-AT" sz="3200" b="1" dirty="0" err="1" smtClean="0">
                <a:solidFill>
                  <a:srgbClr val="C00000"/>
                </a:solidFill>
              </a:rPr>
              <a:t>Method</a:t>
            </a:r>
            <a:endParaRPr lang="de-AT" sz="3200" b="1" dirty="0" smtClean="0">
              <a:solidFill>
                <a:srgbClr val="C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2410" y="3872913"/>
            <a:ext cx="245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The </a:t>
            </a:r>
            <a:r>
              <a:rPr lang="de-AT" sz="3200" b="1" dirty="0" err="1" smtClean="0">
                <a:solidFill>
                  <a:srgbClr val="C00000"/>
                </a:solidFill>
              </a:rPr>
              <a:t>Result</a:t>
            </a:r>
            <a:endParaRPr lang="de-AT" sz="3200" b="1" dirty="0" smtClean="0">
              <a:solidFill>
                <a:srgbClr val="C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823857" y="1577930"/>
            <a:ext cx="7312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generic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mathematical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model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lane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change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maneuver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for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dynamic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studies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control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purposes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de-AT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823857" y="2894698"/>
            <a:ext cx="7312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Measuring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dynamics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data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using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an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intrumented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motorcycle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conducting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riding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experiments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de-A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823857" y="3842134"/>
            <a:ext cx="7312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Data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mining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 a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heuristic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approach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leads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 a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parameterized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mathematical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de-AT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1163836" y="6204713"/>
            <a:ext cx="986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Litschauer</a:t>
            </a:r>
            <a:r>
              <a:rPr lang="en-US" dirty="0" smtClean="0"/>
              <a:t> / Ecker – Experimental and theoretical study on motorcycle lane change maneuvers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532410" y="4943461"/>
            <a:ext cx="3006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Extra </a:t>
            </a:r>
            <a:r>
              <a:rPr lang="de-AT" sz="3200" b="1" dirty="0" err="1" smtClean="0">
                <a:solidFill>
                  <a:srgbClr val="C00000"/>
                </a:solidFill>
              </a:rPr>
              <a:t>results</a:t>
            </a:r>
            <a:endParaRPr lang="de-AT" sz="3200" b="1" dirty="0" smtClean="0">
              <a:solidFill>
                <a:srgbClr val="C0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823857" y="4789571"/>
            <a:ext cx="745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Reaction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time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measurements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were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carried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based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on an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external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visual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trigger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signal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de-A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8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49"/>
    </mc:Choice>
    <mc:Fallback xmlns="">
      <p:transition spd="slow" advTm="48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>
                <a:solidFill>
                  <a:srgbClr val="C00000"/>
                </a:solidFill>
              </a:rPr>
              <a:pPr/>
              <a:t>4</a:t>
            </a:fld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2410" y="1731819"/>
            <a:ext cx="245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The Goal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32410" y="2802366"/>
            <a:ext cx="3291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The </a:t>
            </a:r>
            <a:r>
              <a:rPr lang="de-AT" sz="3200" b="1" dirty="0" err="1" smtClean="0">
                <a:solidFill>
                  <a:srgbClr val="C00000"/>
                </a:solidFill>
              </a:rPr>
              <a:t>Method</a:t>
            </a:r>
            <a:endParaRPr lang="de-AT" sz="3200" b="1" dirty="0" smtClean="0">
              <a:solidFill>
                <a:srgbClr val="C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2410" y="3872913"/>
            <a:ext cx="2452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The </a:t>
            </a:r>
            <a:r>
              <a:rPr lang="de-AT" sz="3200" b="1" dirty="0" err="1" smtClean="0">
                <a:solidFill>
                  <a:srgbClr val="C00000"/>
                </a:solidFill>
              </a:rPr>
              <a:t>Result</a:t>
            </a:r>
            <a:endParaRPr lang="de-AT" sz="3200" b="1" dirty="0" smtClean="0">
              <a:solidFill>
                <a:srgbClr val="C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823857" y="1577930"/>
            <a:ext cx="738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generic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mathematical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model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of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the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lane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change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maneuver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for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dynamic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studies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and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control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65000"/>
                  </a:schemeClr>
                </a:solidFill>
              </a:rPr>
              <a:t>purposes</a:t>
            </a:r>
            <a:r>
              <a:rPr lang="de-AT" sz="240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  <a:endParaRPr lang="de-A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823857" y="2648477"/>
            <a:ext cx="738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Measuring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dynamics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data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using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an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intrumented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motorcycle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conducting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riding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AT" sz="2400" b="1" dirty="0" err="1" smtClean="0">
                <a:solidFill>
                  <a:schemeClr val="accent6">
                    <a:lumMod val="50000"/>
                  </a:schemeClr>
                </a:solidFill>
              </a:rPr>
              <a:t>experiments</a:t>
            </a:r>
            <a:r>
              <a:rPr lang="de-AT" sz="24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de-AT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823857" y="3719024"/>
            <a:ext cx="7384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Data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mining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and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 a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heuristic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approach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leads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 a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parameterized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mathematical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75000"/>
                  </a:schemeClr>
                </a:solidFill>
              </a:rPr>
              <a:t>model</a:t>
            </a:r>
            <a:r>
              <a:rPr lang="de-AT" sz="24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de-AT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532410" y="4943461"/>
            <a:ext cx="3006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C00000"/>
                </a:solidFill>
              </a:rPr>
              <a:t>Extra </a:t>
            </a:r>
            <a:r>
              <a:rPr lang="de-AT" sz="3200" b="1" dirty="0" err="1" smtClean="0">
                <a:solidFill>
                  <a:srgbClr val="C00000"/>
                </a:solidFill>
              </a:rPr>
              <a:t>results</a:t>
            </a:r>
            <a:endParaRPr lang="de-AT" sz="3200" b="1" dirty="0" smtClean="0">
              <a:solidFill>
                <a:srgbClr val="C0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823857" y="4789571"/>
            <a:ext cx="7456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Reaction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time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measurements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were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carried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based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on an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external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visual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trigger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de-AT" sz="2400" dirty="0" err="1" smtClean="0">
                <a:solidFill>
                  <a:schemeClr val="bg1">
                    <a:lumMod val="85000"/>
                  </a:schemeClr>
                </a:solidFill>
              </a:rPr>
              <a:t>signal</a:t>
            </a:r>
            <a:r>
              <a:rPr lang="de-AT" sz="2400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de-AT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2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0"/>
    </mc:Choice>
    <mc:Fallback xmlns="">
      <p:transition spd="slow" advTm="23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>
                <a:solidFill>
                  <a:srgbClr val="C00000"/>
                </a:solidFill>
              </a:rPr>
              <a:pPr/>
              <a:t>5</a:t>
            </a:fld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042809" y="1436919"/>
            <a:ext cx="6540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err="1" smtClean="0"/>
              <a:t>Two</a:t>
            </a:r>
            <a:r>
              <a:rPr lang="de-AT" sz="3200" b="1" dirty="0" smtClean="0"/>
              <a:t> Riders </a:t>
            </a:r>
            <a:r>
              <a:rPr lang="de-AT" sz="3200" b="1" dirty="0"/>
              <a:t> </a:t>
            </a:r>
            <a:r>
              <a:rPr lang="de-AT" sz="3200" b="1" dirty="0" smtClean="0"/>
              <a:t>-  </a:t>
            </a:r>
            <a:r>
              <a:rPr lang="de-AT" sz="3200" b="1" dirty="0" err="1" smtClean="0"/>
              <a:t>One</a:t>
            </a:r>
            <a:r>
              <a:rPr lang="de-AT" sz="3200" b="1" dirty="0" smtClean="0"/>
              <a:t> </a:t>
            </a:r>
            <a:r>
              <a:rPr lang="de-AT" sz="3200" b="1" dirty="0" err="1" smtClean="0"/>
              <a:t>Motorcycle</a:t>
            </a:r>
            <a:endParaRPr lang="de-AT" sz="3200" b="1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7" t="22650" r="24886" b="9451"/>
          <a:stretch/>
        </p:blipFill>
        <p:spPr>
          <a:xfrm>
            <a:off x="4521365" y="2036886"/>
            <a:ext cx="5492211" cy="418135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3" t="7451" r="27721" b="10327"/>
          <a:stretch/>
        </p:blipFill>
        <p:spPr>
          <a:xfrm>
            <a:off x="681246" y="3955801"/>
            <a:ext cx="2328352" cy="221228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" t="5620" b="3529"/>
          <a:stretch/>
        </p:blipFill>
        <p:spPr>
          <a:xfrm>
            <a:off x="681246" y="1520889"/>
            <a:ext cx="2328352" cy="220842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507848" y="3244334"/>
            <a:ext cx="60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chemeClr val="bg1"/>
                </a:solidFill>
              </a:rPr>
              <a:t>SL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507848" y="3955801"/>
            <a:ext cx="60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smtClean="0">
                <a:solidFill>
                  <a:schemeClr val="bg1"/>
                </a:solidFill>
              </a:rPr>
              <a:t>HE</a:t>
            </a:r>
            <a:endParaRPr lang="de-AT" b="1" dirty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01"/>
    </mc:Choice>
    <mc:Fallback xmlns="">
      <p:transition spd="slow" advTm="26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Grafik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45" y="1502149"/>
            <a:ext cx="3257550" cy="2163445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t="21485" r="17661" b="12120"/>
          <a:stretch/>
        </p:blipFill>
        <p:spPr bwMode="auto">
          <a:xfrm>
            <a:off x="330145" y="3926694"/>
            <a:ext cx="3257550" cy="2163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t="8164" r="5718" b="9040"/>
          <a:stretch/>
        </p:blipFill>
        <p:spPr bwMode="auto">
          <a:xfrm>
            <a:off x="3940120" y="1368175"/>
            <a:ext cx="7340456" cy="48657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054987" y="3195979"/>
            <a:ext cx="153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 smtClean="0">
                <a:solidFill>
                  <a:schemeClr val="bg1"/>
                </a:solidFill>
              </a:rPr>
              <a:t>Urban roads</a:t>
            </a:r>
            <a:endParaRPr lang="de-AT" sz="2000" b="1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99693" y="3926694"/>
            <a:ext cx="1688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 smtClean="0">
                <a:solidFill>
                  <a:schemeClr val="bg1"/>
                </a:solidFill>
              </a:rPr>
              <a:t>Country roads</a:t>
            </a:r>
            <a:endParaRPr lang="de-AT" sz="2000" b="1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134021" y="1780903"/>
            <a:ext cx="249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>
                <a:solidFill>
                  <a:schemeClr val="bg1"/>
                </a:solidFill>
              </a:rPr>
              <a:t>Highways</a:t>
            </a:r>
            <a:endParaRPr lang="de-AT" sz="2800" b="1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9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68"/>
    </mc:Choice>
    <mc:Fallback xmlns="">
      <p:transition spd="slow" advTm="3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Grafik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50" y="1502149"/>
            <a:ext cx="3257550" cy="2163445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t="21485" r="17661" b="12120"/>
          <a:stretch/>
        </p:blipFill>
        <p:spPr bwMode="auto">
          <a:xfrm>
            <a:off x="265150" y="3926694"/>
            <a:ext cx="3257550" cy="2163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9" t="28746" r="23376" b="27836"/>
          <a:stretch/>
        </p:blipFill>
        <p:spPr bwMode="auto">
          <a:xfrm>
            <a:off x="3913126" y="1453061"/>
            <a:ext cx="7410994" cy="4667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834698" y="3926694"/>
            <a:ext cx="1688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 smtClean="0">
                <a:solidFill>
                  <a:schemeClr val="bg1"/>
                </a:solidFill>
              </a:rPr>
              <a:t>Country roads</a:t>
            </a:r>
            <a:endParaRPr lang="de-AT" sz="2000" b="1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069026" y="1780903"/>
            <a:ext cx="249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>
                <a:solidFill>
                  <a:schemeClr val="bg1"/>
                </a:solidFill>
              </a:rPr>
              <a:t>Highways</a:t>
            </a:r>
            <a:endParaRPr lang="de-AT" sz="2800" b="1" dirty="0">
              <a:solidFill>
                <a:schemeClr val="bg1"/>
              </a:solidFill>
            </a:endParaRPr>
          </a:p>
        </p:txBody>
      </p:sp>
      <p:sp>
        <p:nvSpPr>
          <p:cNvPr id="12" name="Pfeil nach links 11"/>
          <p:cNvSpPr/>
          <p:nvPr/>
        </p:nvSpPr>
        <p:spPr>
          <a:xfrm rot="3610331">
            <a:off x="7679063" y="5016138"/>
            <a:ext cx="556160" cy="46155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Pfeil nach links 12"/>
          <p:cNvSpPr/>
          <p:nvPr/>
        </p:nvSpPr>
        <p:spPr>
          <a:xfrm rot="14277865">
            <a:off x="7134776" y="4142580"/>
            <a:ext cx="556160" cy="46155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Pfeil nach links 13"/>
          <p:cNvSpPr/>
          <p:nvPr/>
        </p:nvSpPr>
        <p:spPr>
          <a:xfrm>
            <a:off x="2819679" y="5128647"/>
            <a:ext cx="556160" cy="46155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Pfeil nach links 14"/>
          <p:cNvSpPr/>
          <p:nvPr/>
        </p:nvSpPr>
        <p:spPr>
          <a:xfrm rot="10800000">
            <a:off x="277399" y="5195115"/>
            <a:ext cx="556160" cy="46155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Pfeil nach links 15"/>
          <p:cNvSpPr/>
          <p:nvPr/>
        </p:nvSpPr>
        <p:spPr>
          <a:xfrm rot="10800000">
            <a:off x="-24680" y="3312753"/>
            <a:ext cx="556160" cy="46155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Pfeil nach links 16"/>
          <p:cNvSpPr/>
          <p:nvPr/>
        </p:nvSpPr>
        <p:spPr>
          <a:xfrm>
            <a:off x="2978487" y="3133712"/>
            <a:ext cx="556160" cy="46155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Textfeld 17"/>
          <p:cNvSpPr txBox="1"/>
          <p:nvPr/>
        </p:nvSpPr>
        <p:spPr>
          <a:xfrm>
            <a:off x="1989992" y="1580848"/>
            <a:ext cx="153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 smtClean="0">
                <a:solidFill>
                  <a:schemeClr val="bg1"/>
                </a:solidFill>
              </a:rPr>
              <a:t>Urban roads</a:t>
            </a:r>
            <a:endParaRPr lang="de-AT" sz="2000" b="1" dirty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537647" y="4529647"/>
            <a:ext cx="3758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 err="1" smtClean="0">
                <a:solidFill>
                  <a:srgbClr val="245B45"/>
                </a:solidFill>
              </a:rPr>
              <a:t>Known</a:t>
            </a:r>
            <a:r>
              <a:rPr lang="de-AT" sz="3600" b="1" dirty="0" smtClean="0">
                <a:solidFill>
                  <a:srgbClr val="245B45"/>
                </a:solidFill>
              </a:rPr>
              <a:t> </a:t>
            </a:r>
            <a:r>
              <a:rPr lang="de-AT" sz="3600" b="1" dirty="0" err="1" smtClean="0">
                <a:solidFill>
                  <a:srgbClr val="245B45"/>
                </a:solidFill>
              </a:rPr>
              <a:t>distance</a:t>
            </a:r>
            <a:endParaRPr lang="de-AT" sz="3600" b="1" dirty="0">
              <a:solidFill>
                <a:srgbClr val="245B45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6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46"/>
    </mc:Choice>
    <mc:Fallback xmlns="">
      <p:transition spd="slow" advTm="30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Grafik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50" y="1502149"/>
            <a:ext cx="3257550" cy="2163445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t="21485" r="17661" b="12120"/>
          <a:stretch/>
        </p:blipFill>
        <p:spPr bwMode="auto">
          <a:xfrm>
            <a:off x="265150" y="3926694"/>
            <a:ext cx="3257550" cy="21634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9" t="28746" r="23376" b="27836"/>
          <a:stretch/>
        </p:blipFill>
        <p:spPr bwMode="auto">
          <a:xfrm>
            <a:off x="3913125" y="1462589"/>
            <a:ext cx="7410994" cy="4667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834698" y="3926694"/>
            <a:ext cx="1688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 smtClean="0">
                <a:solidFill>
                  <a:schemeClr val="bg1"/>
                </a:solidFill>
              </a:rPr>
              <a:t>Country roads</a:t>
            </a:r>
            <a:endParaRPr lang="de-AT" sz="2000" b="1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069026" y="1780903"/>
            <a:ext cx="249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>
                <a:solidFill>
                  <a:schemeClr val="bg1"/>
                </a:solidFill>
              </a:rPr>
              <a:t>Highways</a:t>
            </a:r>
            <a:endParaRPr lang="de-AT" sz="2800" b="1" dirty="0">
              <a:solidFill>
                <a:schemeClr val="bg1"/>
              </a:solidFill>
            </a:endParaRPr>
          </a:p>
        </p:txBody>
      </p:sp>
      <p:sp>
        <p:nvSpPr>
          <p:cNvPr id="12" name="Pfeil nach links 11"/>
          <p:cNvSpPr/>
          <p:nvPr/>
        </p:nvSpPr>
        <p:spPr>
          <a:xfrm rot="3610331">
            <a:off x="7679063" y="5016138"/>
            <a:ext cx="556160" cy="46155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3" name="Pfeil nach links 12"/>
          <p:cNvSpPr/>
          <p:nvPr/>
        </p:nvSpPr>
        <p:spPr>
          <a:xfrm rot="14277865">
            <a:off x="7134776" y="4142580"/>
            <a:ext cx="556160" cy="46155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4" name="Pfeil nach links 13"/>
          <p:cNvSpPr/>
          <p:nvPr/>
        </p:nvSpPr>
        <p:spPr>
          <a:xfrm>
            <a:off x="2819679" y="5128647"/>
            <a:ext cx="556160" cy="46155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5" name="Pfeil nach links 14"/>
          <p:cNvSpPr/>
          <p:nvPr/>
        </p:nvSpPr>
        <p:spPr>
          <a:xfrm rot="10800000">
            <a:off x="277399" y="5195115"/>
            <a:ext cx="556160" cy="46155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6" name="Pfeil nach links 15"/>
          <p:cNvSpPr/>
          <p:nvPr/>
        </p:nvSpPr>
        <p:spPr>
          <a:xfrm rot="10800000">
            <a:off x="-24680" y="3312753"/>
            <a:ext cx="556160" cy="46155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7" name="Pfeil nach links 16"/>
          <p:cNvSpPr/>
          <p:nvPr/>
        </p:nvSpPr>
        <p:spPr>
          <a:xfrm>
            <a:off x="2978487" y="3133712"/>
            <a:ext cx="556160" cy="461554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18" name="Textfeld 17"/>
          <p:cNvSpPr txBox="1"/>
          <p:nvPr/>
        </p:nvSpPr>
        <p:spPr>
          <a:xfrm>
            <a:off x="1989992" y="1580848"/>
            <a:ext cx="15327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b="1" dirty="0" smtClean="0">
                <a:solidFill>
                  <a:schemeClr val="bg1"/>
                </a:solidFill>
              </a:rPr>
              <a:t>Urban roads</a:t>
            </a:r>
            <a:endParaRPr lang="de-AT" sz="2000" b="1" dirty="0">
              <a:solidFill>
                <a:schemeClr val="bg1"/>
              </a:solidFill>
            </a:endParaRPr>
          </a:p>
        </p:txBody>
      </p:sp>
      <p:sp>
        <p:nvSpPr>
          <p:cNvPr id="22" name="Pfeil nach links 21"/>
          <p:cNvSpPr/>
          <p:nvPr/>
        </p:nvSpPr>
        <p:spPr>
          <a:xfrm rot="19713394">
            <a:off x="9765287" y="1735846"/>
            <a:ext cx="496388" cy="1879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5" name="Pfeil nach links 24"/>
          <p:cNvSpPr/>
          <p:nvPr/>
        </p:nvSpPr>
        <p:spPr>
          <a:xfrm rot="19713394">
            <a:off x="5341821" y="4442478"/>
            <a:ext cx="496388" cy="1879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6" name="Pfeil nach links 25"/>
          <p:cNvSpPr/>
          <p:nvPr/>
        </p:nvSpPr>
        <p:spPr>
          <a:xfrm rot="9039468">
            <a:off x="9633430" y="3392291"/>
            <a:ext cx="496388" cy="1879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7" name="Textfeld 26"/>
          <p:cNvSpPr txBox="1"/>
          <p:nvPr/>
        </p:nvSpPr>
        <p:spPr>
          <a:xfrm>
            <a:off x="4512822" y="2684270"/>
            <a:ext cx="2675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err="1" smtClean="0">
                <a:solidFill>
                  <a:srgbClr val="FFFF00"/>
                </a:solidFill>
              </a:rPr>
              <a:t>Driving</a:t>
            </a:r>
            <a:r>
              <a:rPr lang="de-AT" sz="3200" b="1" dirty="0" smtClean="0">
                <a:solidFill>
                  <a:srgbClr val="FFFF00"/>
                </a:solidFill>
              </a:rPr>
              <a:t> Path</a:t>
            </a:r>
            <a:endParaRPr lang="de-AT" sz="3200" b="1" dirty="0">
              <a:solidFill>
                <a:srgbClr val="FFFF00"/>
              </a:solidFill>
            </a:endParaRPr>
          </a:p>
        </p:txBody>
      </p:sp>
      <p:cxnSp>
        <p:nvCxnSpPr>
          <p:cNvPr id="34" name="Gerader Verbinder 33"/>
          <p:cNvCxnSpPr/>
          <p:nvPr/>
        </p:nvCxnSpPr>
        <p:spPr>
          <a:xfrm flipV="1">
            <a:off x="4087297" y="2386150"/>
            <a:ext cx="4902926" cy="251677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 flipV="1">
            <a:off x="3938251" y="2880627"/>
            <a:ext cx="4902926" cy="251677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>
          <a:xfrm flipV="1">
            <a:off x="6492040" y="3133712"/>
            <a:ext cx="4902926" cy="251677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 flipV="1">
            <a:off x="4523297" y="3733479"/>
            <a:ext cx="4902926" cy="2516776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5804671" y="1820640"/>
            <a:ext cx="229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>
                <a:solidFill>
                  <a:schemeClr val="bg1"/>
                </a:solidFill>
              </a:rPr>
              <a:t>max. 130 km/h</a:t>
            </a:r>
            <a:endParaRPr lang="de-AT" sz="2400" b="1" dirty="0">
              <a:solidFill>
                <a:schemeClr val="bg1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843706" y="3223065"/>
            <a:ext cx="229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>
                <a:solidFill>
                  <a:schemeClr val="bg1"/>
                </a:solidFill>
              </a:rPr>
              <a:t>max. 50 km/h</a:t>
            </a:r>
            <a:endParaRPr lang="de-AT" sz="2400" b="1" dirty="0">
              <a:solidFill>
                <a:schemeClr val="bg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876824" y="5511755"/>
            <a:ext cx="2292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>
                <a:solidFill>
                  <a:schemeClr val="bg1"/>
                </a:solidFill>
              </a:rPr>
              <a:t>max. 100 km/h</a:t>
            </a:r>
            <a:endParaRPr lang="de-AT" sz="2400" b="1" dirty="0">
              <a:solidFill>
                <a:schemeClr val="bg1"/>
              </a:solidFill>
            </a:endParaRPr>
          </a:p>
        </p:txBody>
      </p:sp>
      <p:sp>
        <p:nvSpPr>
          <p:cNvPr id="21" name="Freihandform 20"/>
          <p:cNvSpPr/>
          <p:nvPr/>
        </p:nvSpPr>
        <p:spPr>
          <a:xfrm>
            <a:off x="5384874" y="1798297"/>
            <a:ext cx="4763589" cy="2852080"/>
          </a:xfrm>
          <a:custGeom>
            <a:avLst/>
            <a:gdLst>
              <a:gd name="connsiteX0" fmla="*/ 4763589 w 4763589"/>
              <a:gd name="connsiteY0" fmla="*/ 0 h 2899954"/>
              <a:gd name="connsiteX1" fmla="*/ 3979818 w 4763589"/>
              <a:gd name="connsiteY1" fmla="*/ 400594 h 2899954"/>
              <a:gd name="connsiteX2" fmla="*/ 2882538 w 4763589"/>
              <a:gd name="connsiteY2" fmla="*/ 1227908 h 2899954"/>
              <a:gd name="connsiteX3" fmla="*/ 2124892 w 4763589"/>
              <a:gd name="connsiteY3" fmla="*/ 1767840 h 2899954"/>
              <a:gd name="connsiteX4" fmla="*/ 992778 w 4763589"/>
              <a:gd name="connsiteY4" fmla="*/ 2377440 h 2899954"/>
              <a:gd name="connsiteX5" fmla="*/ 0 w 4763589"/>
              <a:gd name="connsiteY5" fmla="*/ 2899954 h 289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63589" h="2899954">
                <a:moveTo>
                  <a:pt x="4763589" y="0"/>
                </a:moveTo>
                <a:cubicBezTo>
                  <a:pt x="4528457" y="97971"/>
                  <a:pt x="4293326" y="195943"/>
                  <a:pt x="3979818" y="400594"/>
                </a:cubicBezTo>
                <a:cubicBezTo>
                  <a:pt x="3666310" y="605245"/>
                  <a:pt x="3191692" y="1000034"/>
                  <a:pt x="2882538" y="1227908"/>
                </a:cubicBezTo>
                <a:cubicBezTo>
                  <a:pt x="2573384" y="1455782"/>
                  <a:pt x="2439852" y="1576251"/>
                  <a:pt x="2124892" y="1767840"/>
                </a:cubicBezTo>
                <a:cubicBezTo>
                  <a:pt x="1809932" y="1959429"/>
                  <a:pt x="992778" y="2377440"/>
                  <a:pt x="992778" y="2377440"/>
                </a:cubicBezTo>
                <a:lnTo>
                  <a:pt x="0" y="2899954"/>
                </a:ln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Freihandform 19"/>
          <p:cNvSpPr/>
          <p:nvPr/>
        </p:nvSpPr>
        <p:spPr>
          <a:xfrm>
            <a:off x="6586657" y="3509554"/>
            <a:ext cx="3294968" cy="2098766"/>
          </a:xfrm>
          <a:custGeom>
            <a:avLst/>
            <a:gdLst>
              <a:gd name="connsiteX0" fmla="*/ 0 w 3294968"/>
              <a:gd name="connsiteY0" fmla="*/ 2142849 h 2142849"/>
              <a:gd name="connsiteX1" fmla="*/ 670560 w 3294968"/>
              <a:gd name="connsiteY1" fmla="*/ 1794506 h 2142849"/>
              <a:gd name="connsiteX2" fmla="*/ 1541417 w 3294968"/>
              <a:gd name="connsiteY2" fmla="*/ 1054278 h 2142849"/>
              <a:gd name="connsiteX3" fmla="*/ 2098766 w 3294968"/>
              <a:gd name="connsiteY3" fmla="*/ 601432 h 2142849"/>
              <a:gd name="connsiteX4" fmla="*/ 3187337 w 3294968"/>
              <a:gd name="connsiteY4" fmla="*/ 52792 h 2142849"/>
              <a:gd name="connsiteX5" fmla="*/ 3196046 w 3294968"/>
              <a:gd name="connsiteY5" fmla="*/ 52792 h 2142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4968" h="2142849">
                <a:moveTo>
                  <a:pt x="0" y="2142849"/>
                </a:moveTo>
                <a:cubicBezTo>
                  <a:pt x="206828" y="2059391"/>
                  <a:pt x="413657" y="1975934"/>
                  <a:pt x="670560" y="1794506"/>
                </a:cubicBezTo>
                <a:cubicBezTo>
                  <a:pt x="927463" y="1613078"/>
                  <a:pt x="1303383" y="1253124"/>
                  <a:pt x="1541417" y="1054278"/>
                </a:cubicBezTo>
                <a:cubicBezTo>
                  <a:pt x="1779451" y="855432"/>
                  <a:pt x="1824446" y="768346"/>
                  <a:pt x="2098766" y="601432"/>
                </a:cubicBezTo>
                <a:cubicBezTo>
                  <a:pt x="2373086" y="434518"/>
                  <a:pt x="3187337" y="52792"/>
                  <a:pt x="3187337" y="52792"/>
                </a:cubicBezTo>
                <a:cubicBezTo>
                  <a:pt x="3370217" y="-38648"/>
                  <a:pt x="3283131" y="7072"/>
                  <a:pt x="3196046" y="52792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Pfeil nach links 22"/>
          <p:cNvSpPr/>
          <p:nvPr/>
        </p:nvSpPr>
        <p:spPr>
          <a:xfrm rot="9039468">
            <a:off x="6403921" y="5468990"/>
            <a:ext cx="496388" cy="1879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Textfeld 30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0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4"/>
    </mc:Choice>
    <mc:Fallback xmlns="">
      <p:transition spd="slow" advTm="36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760D7ED-57D9-4CB1-B461-8C85DBCB7A7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Grafik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3" y="1502149"/>
            <a:ext cx="3257550" cy="2163445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8" t="21485" r="17661" b="12120"/>
          <a:stretch/>
        </p:blipFill>
        <p:spPr bwMode="auto">
          <a:xfrm>
            <a:off x="263352" y="3958590"/>
            <a:ext cx="3206750" cy="1988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" t="8164" r="5718" b="9040"/>
          <a:stretch/>
        </p:blipFill>
        <p:spPr bwMode="auto">
          <a:xfrm>
            <a:off x="3972618" y="1361842"/>
            <a:ext cx="7340456" cy="48657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 t="6231" r="2924" b="2456"/>
          <a:stretch/>
        </p:blipFill>
        <p:spPr bwMode="auto">
          <a:xfrm>
            <a:off x="2926946" y="1361842"/>
            <a:ext cx="5213296" cy="48563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856836" y="1729409"/>
            <a:ext cx="1686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Speed range </a:t>
            </a:r>
            <a:r>
              <a:rPr lang="de-DE" dirty="0" err="1" smtClean="0"/>
              <a:t>covered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1415480" y="313729"/>
            <a:ext cx="936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r>
              <a:rPr lang="en-US" baseline="30000" dirty="0" smtClean="0"/>
              <a:t>th</a:t>
            </a:r>
            <a:r>
              <a:rPr lang="en-US" dirty="0" smtClean="0"/>
              <a:t> International Motorcycle Conference, Sept 1 – Oct 6, 2020, IFZ, Essen, Germany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58"/>
    </mc:Choice>
    <mc:Fallback xmlns="">
      <p:transition spd="slow" advTm="32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el mit weißem Rahmen und dunklem Logo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4" id="{E4D35BAE-D0C8-4A82-BBC6-D58996B1FB1D}" vid="{83A29B6A-7A2F-46DE-A520-3FE3293C78E3}"/>
    </a:ext>
  </a:extLst>
</a:theme>
</file>

<file path=ppt/theme/theme2.xml><?xml version="1.0" encoding="utf-8"?>
<a:theme xmlns:a="http://schemas.openxmlformats.org/drawingml/2006/main" name="Inhalt_blauer_Rahm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4" id="{E4D35BAE-D0C8-4A82-BBC6-D58996B1FB1D}" vid="{1D5D10C4-FC03-4ECC-A0F8-27FD1EC2D497}"/>
    </a:ext>
  </a:extLst>
</a:theme>
</file>

<file path=ppt/theme/theme3.xml><?xml version="1.0" encoding="utf-8"?>
<a:theme xmlns:a="http://schemas.openxmlformats.org/drawingml/2006/main" name="Inhalt_weißer_Rahm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4" id="{E4D35BAE-D0C8-4A82-BBC6-D58996B1FB1D}" vid="{226E3BBF-4DFA-4090-AC2F-213B246CC07E}"/>
    </a:ext>
  </a:extLst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TU_Powerpoint_Vorlage_mit_Hauptgebaeude_16x9</Template>
  <TotalTime>0</TotalTime>
  <Words>1615</Words>
  <Application>Microsoft Office PowerPoint</Application>
  <PresentationFormat>Breitbild</PresentationFormat>
  <Paragraphs>254</Paragraphs>
  <Slides>27</Slides>
  <Notes>27</Notes>
  <HiddenSlides>0</HiddenSlides>
  <MMClips>27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27</vt:i4>
      </vt:variant>
    </vt:vector>
  </HeadingPairs>
  <TitlesOfParts>
    <vt:vector size="38" baseType="lpstr">
      <vt:lpstr>SimSun</vt:lpstr>
      <vt:lpstr>Arial</vt:lpstr>
      <vt:lpstr>Calibri</vt:lpstr>
      <vt:lpstr>Cambria Math</vt:lpstr>
      <vt:lpstr>Proxima Nova</vt:lpstr>
      <vt:lpstr>Symbol</vt:lpstr>
      <vt:lpstr>Times New Roman</vt:lpstr>
      <vt:lpstr>Wingdings</vt:lpstr>
      <vt:lpstr>Titel mit weißem Rahmen und dunklem Logo</vt:lpstr>
      <vt:lpstr>Inhalt_blauer_Rahmen</vt:lpstr>
      <vt:lpstr>Inhalt_weißer_Rahmen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TU Wien - Campusversion / E325-A3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Horst Ecker</dc:creator>
  <cp:lastModifiedBy>Horst Ecker</cp:lastModifiedBy>
  <cp:revision>43</cp:revision>
  <dcterms:created xsi:type="dcterms:W3CDTF">2020-09-01T19:49:44Z</dcterms:created>
  <dcterms:modified xsi:type="dcterms:W3CDTF">2020-09-03T21:58:04Z</dcterms:modified>
</cp:coreProperties>
</file>