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8" r:id="rId4"/>
    <p:sldId id="271" r:id="rId5"/>
    <p:sldId id="258" r:id="rId6"/>
    <p:sldId id="261" r:id="rId7"/>
    <p:sldId id="259" r:id="rId8"/>
    <p:sldId id="262" r:id="rId9"/>
    <p:sldId id="263" r:id="rId10"/>
    <p:sldId id="264" r:id="rId11"/>
    <p:sldId id="267" r:id="rId12"/>
    <p:sldId id="269" r:id="rId13"/>
    <p:sldId id="270" r:id="rId14"/>
  </p:sldIdLst>
  <p:sldSz cx="12192000" cy="6858000"/>
  <p:notesSz cx="6858000" cy="9144000"/>
  <p:defaultTextStyle>
    <a:defPPr>
      <a:defRPr lang="nl-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436"/>
    <p:restoredTop sz="95940"/>
  </p:normalViewPr>
  <p:slideViewPr>
    <p:cSldViewPr snapToGrid="0" snapToObjects="1">
      <p:cViewPr varScale="1">
        <p:scale>
          <a:sx n="102" d="100"/>
          <a:sy n="102" d="100"/>
        </p:scale>
        <p:origin x="216" y="64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200" d="100"/>
          <a:sy n="200" d="100"/>
        </p:scale>
        <p:origin x="232" y="-9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A288D-31AE-E04D-AF81-64A6ECC7CD38}" type="datetimeFigureOut">
              <a:rPr lang="nl-US" smtClean="0"/>
              <a:t>30-08-2020</a:t>
            </a:fld>
            <a:endParaRPr lang="nl-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69008-A3B2-3C4E-A9E0-72E32DB8097F}" type="slidenum">
              <a:rPr lang="nl-US" smtClean="0"/>
              <a:t>‹nr.›</a:t>
            </a:fld>
            <a:endParaRPr lang="nl-US"/>
          </a:p>
        </p:txBody>
      </p:sp>
    </p:spTree>
    <p:extLst>
      <p:ext uri="{BB962C8B-B14F-4D97-AF65-F5344CB8AC3E}">
        <p14:creationId xmlns:p14="http://schemas.microsoft.com/office/powerpoint/2010/main" val="82566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Goodmorning</a:t>
            </a:r>
            <a:r>
              <a:rPr lang="nl-NL" dirty="0"/>
              <a:t>, a warm </a:t>
            </a:r>
            <a:r>
              <a:rPr lang="nl-NL" dirty="0" err="1"/>
              <a:t>welcome</a:t>
            </a:r>
            <a:r>
              <a:rPr lang="nl-NL" dirty="0"/>
              <a:t> </a:t>
            </a:r>
            <a:r>
              <a:rPr lang="nl-NL" dirty="0" err="1"/>
              <a:t>to</a:t>
            </a:r>
            <a:r>
              <a:rPr lang="nl-NL" dirty="0"/>
              <a:t> </a:t>
            </a:r>
            <a:r>
              <a:rPr lang="nl-NL" dirty="0" err="1"/>
              <a:t>you</a:t>
            </a:r>
            <a:r>
              <a:rPr lang="nl-NL" dirty="0"/>
              <a:t> </a:t>
            </a:r>
            <a:r>
              <a:rPr lang="nl-NL" dirty="0" err="1"/>
              <a:t>all</a:t>
            </a:r>
            <a:r>
              <a:rPr lang="nl-NL" dirty="0"/>
              <a:t>, </a:t>
            </a:r>
            <a:r>
              <a:rPr lang="nl-NL" dirty="0" err="1"/>
              <a:t>dear</a:t>
            </a:r>
            <a:r>
              <a:rPr lang="nl-NL" dirty="0"/>
              <a:t> fellow-</a:t>
            </a:r>
            <a:r>
              <a:rPr lang="nl-NL" dirty="0" err="1"/>
              <a:t>participants</a:t>
            </a:r>
            <a:r>
              <a:rPr lang="nl-NL" dirty="0"/>
              <a:t> in </a:t>
            </a:r>
            <a:r>
              <a:rPr lang="nl-NL" dirty="0" err="1"/>
              <a:t>this</a:t>
            </a:r>
            <a:r>
              <a:rPr lang="nl-NL" dirty="0"/>
              <a:t> IFZ-conference. My name is Kees </a:t>
            </a:r>
            <a:r>
              <a:rPr lang="nl-NL" dirty="0" err="1"/>
              <a:t>Duivestein</a:t>
            </a:r>
            <a:r>
              <a:rPr lang="nl-NL" dirty="0"/>
              <a:t> </a:t>
            </a:r>
            <a:r>
              <a:rPr lang="nl-NL" dirty="0" err="1"/>
              <a:t>and</a:t>
            </a:r>
            <a:r>
              <a:rPr lang="nl-NL" dirty="0"/>
              <a:t> </a:t>
            </a:r>
            <a:r>
              <a:rPr lang="nl-NL" dirty="0" err="1"/>
              <a:t>I'm</a:t>
            </a:r>
            <a:r>
              <a:rPr lang="nl-NL" dirty="0"/>
              <a:t> happy </a:t>
            </a:r>
            <a:r>
              <a:rPr lang="nl-NL" dirty="0" err="1"/>
              <a:t>to</a:t>
            </a:r>
            <a:r>
              <a:rPr lang="nl-NL" dirty="0"/>
              <a:t> </a:t>
            </a:r>
            <a:r>
              <a:rPr lang="nl-NL" dirty="0" err="1"/>
              <a:t>use</a:t>
            </a:r>
            <a:r>
              <a:rPr lang="nl-NL" dirty="0"/>
              <a:t> </a:t>
            </a:r>
            <a:r>
              <a:rPr lang="nl-NL" dirty="0" err="1"/>
              <a:t>this</a:t>
            </a:r>
            <a:r>
              <a:rPr lang="nl-NL" dirty="0"/>
              <a:t> opportunity </a:t>
            </a:r>
            <a:r>
              <a:rPr lang="nl-NL" dirty="0" err="1"/>
              <a:t>to</a:t>
            </a:r>
            <a:r>
              <a:rPr lang="nl-NL" dirty="0"/>
              <a:t> talk </a:t>
            </a:r>
            <a:r>
              <a:rPr lang="nl-NL" dirty="0" err="1"/>
              <a:t>about</a:t>
            </a:r>
            <a:r>
              <a:rPr lang="nl-NL" dirty="0"/>
              <a:t> EDR </a:t>
            </a:r>
            <a:r>
              <a:rPr lang="nl-NL" dirty="0" err="1"/>
              <a:t>and</a:t>
            </a:r>
            <a:r>
              <a:rPr lang="nl-NL" dirty="0"/>
              <a:t> </a:t>
            </a:r>
            <a:r>
              <a:rPr lang="nl-NL" dirty="0" err="1"/>
              <a:t>Motorcycles</a:t>
            </a:r>
            <a:r>
              <a:rPr lang="nl-NL" dirty="0"/>
              <a:t>.</a:t>
            </a:r>
          </a:p>
          <a:p>
            <a:r>
              <a:rPr lang="nl-NL" dirty="0"/>
              <a:t>The </a:t>
            </a:r>
            <a:r>
              <a:rPr lang="nl-NL" dirty="0" err="1"/>
              <a:t>work</a:t>
            </a:r>
            <a:r>
              <a:rPr lang="nl-NL" dirty="0"/>
              <a:t> in </a:t>
            </a:r>
            <a:r>
              <a:rPr lang="nl-NL" dirty="0" err="1"/>
              <a:t>the</a:t>
            </a:r>
            <a:r>
              <a:rPr lang="nl-NL" dirty="0"/>
              <a:t> field of </a:t>
            </a:r>
            <a:r>
              <a:rPr lang="nl-NL" dirty="0" err="1"/>
              <a:t>regulations</a:t>
            </a:r>
            <a:r>
              <a:rPr lang="nl-NL" dirty="0"/>
              <a:t> </a:t>
            </a:r>
            <a:r>
              <a:rPr lang="nl-NL" dirty="0" err="1"/>
              <a:t>by</a:t>
            </a:r>
            <a:r>
              <a:rPr lang="nl-NL" dirty="0"/>
              <a:t> </a:t>
            </a:r>
            <a:r>
              <a:rPr lang="nl-NL" dirty="0" err="1"/>
              <a:t>colleque</a:t>
            </a:r>
            <a:r>
              <a:rPr lang="nl-NL" dirty="0"/>
              <a:t> Jan Paul Peters </a:t>
            </a:r>
            <a:r>
              <a:rPr lang="nl-NL" dirty="0" err="1"/>
              <a:t>and</a:t>
            </a:r>
            <a:r>
              <a:rPr lang="nl-NL" dirty="0"/>
              <a:t> </a:t>
            </a:r>
            <a:r>
              <a:rPr lang="nl-NL" dirty="0" err="1"/>
              <a:t>my</a:t>
            </a:r>
            <a:r>
              <a:rPr lang="nl-NL" dirty="0"/>
              <a:t> recent </a:t>
            </a:r>
            <a:r>
              <a:rPr lang="nl-NL" dirty="0" err="1"/>
              <a:t>work</a:t>
            </a:r>
            <a:r>
              <a:rPr lang="nl-NL" dirty="0"/>
              <a:t> </a:t>
            </a:r>
            <a:r>
              <a:rPr lang="nl-NL" dirty="0" err="1"/>
              <a:t>concerning</a:t>
            </a:r>
            <a:r>
              <a:rPr lang="nl-NL" dirty="0"/>
              <a:t> In-Vehicle-Data, </a:t>
            </a:r>
            <a:r>
              <a:rPr lang="nl-NL" dirty="0" err="1"/>
              <a:t>our</a:t>
            </a:r>
            <a:r>
              <a:rPr lang="nl-NL" dirty="0"/>
              <a:t> common interest in </a:t>
            </a:r>
            <a:r>
              <a:rPr lang="nl-NL" dirty="0" err="1"/>
              <a:t>safety</a:t>
            </a:r>
            <a:r>
              <a:rPr lang="nl-NL" dirty="0"/>
              <a:t> in </a:t>
            </a:r>
            <a:r>
              <a:rPr lang="nl-NL" dirty="0" err="1"/>
              <a:t>motorcycling</a:t>
            </a:r>
            <a:r>
              <a:rPr lang="nl-NL" dirty="0"/>
              <a:t> </a:t>
            </a:r>
            <a:r>
              <a:rPr lang="nl-NL" dirty="0" err="1"/>
              <a:t>and</a:t>
            </a:r>
            <a:r>
              <a:rPr lang="nl-NL" dirty="0"/>
              <a:t> </a:t>
            </a:r>
            <a:r>
              <a:rPr lang="nl-NL" dirty="0" err="1"/>
              <a:t>the</a:t>
            </a:r>
            <a:r>
              <a:rPr lang="nl-NL" dirty="0"/>
              <a:t> far-</a:t>
            </a:r>
            <a:r>
              <a:rPr lang="nl-NL" dirty="0" err="1"/>
              <a:t>reaching</a:t>
            </a:r>
            <a:r>
              <a:rPr lang="nl-NL" dirty="0"/>
              <a:t> </a:t>
            </a:r>
            <a:r>
              <a:rPr lang="nl-NL" dirty="0" err="1"/>
              <a:t>technological</a:t>
            </a:r>
            <a:r>
              <a:rPr lang="nl-NL" dirty="0"/>
              <a:t> </a:t>
            </a:r>
            <a:r>
              <a:rPr lang="nl-NL" dirty="0" err="1"/>
              <a:t>developments</a:t>
            </a:r>
            <a:r>
              <a:rPr lang="nl-NL" dirty="0"/>
              <a:t> </a:t>
            </a:r>
            <a:r>
              <a:rPr lang="nl-NL" dirty="0" err="1"/>
              <a:t>and</a:t>
            </a:r>
            <a:r>
              <a:rPr lang="nl-NL" dirty="0"/>
              <a:t> </a:t>
            </a:r>
            <a:r>
              <a:rPr lang="nl-NL" dirty="0" err="1"/>
              <a:t>possibilities</a:t>
            </a:r>
            <a:r>
              <a:rPr lang="nl-NL" dirty="0"/>
              <a:t>, have led </a:t>
            </a:r>
            <a:r>
              <a:rPr lang="nl-NL" dirty="0" err="1"/>
              <a:t>us</a:t>
            </a:r>
            <a:r>
              <a:rPr lang="nl-NL" dirty="0"/>
              <a:t> </a:t>
            </a:r>
            <a:r>
              <a:rPr lang="nl-NL" dirty="0" err="1"/>
              <a:t>to</a:t>
            </a:r>
            <a:r>
              <a:rPr lang="nl-NL" dirty="0"/>
              <a:t> </a:t>
            </a:r>
            <a:r>
              <a:rPr lang="nl-NL" dirty="0" err="1"/>
              <a:t>this</a:t>
            </a:r>
            <a:r>
              <a:rPr lang="nl-NL" dirty="0"/>
              <a:t> </a:t>
            </a:r>
            <a:r>
              <a:rPr lang="nl-NL" dirty="0" err="1"/>
              <a:t>path</a:t>
            </a:r>
            <a:r>
              <a:rPr lang="nl-NL" dirty="0"/>
              <a:t> of EDR </a:t>
            </a:r>
            <a:r>
              <a:rPr lang="nl-NL" dirty="0" err="1"/>
              <a:t>for</a:t>
            </a:r>
            <a:r>
              <a:rPr lang="nl-NL" dirty="0"/>
              <a:t> </a:t>
            </a:r>
            <a:r>
              <a:rPr lang="nl-NL" dirty="0" err="1"/>
              <a:t>Motorcycles</a:t>
            </a:r>
            <a:r>
              <a:rPr lang="nl-NL" dirty="0"/>
              <a:t>.</a:t>
            </a:r>
          </a:p>
          <a:p>
            <a:r>
              <a:rPr lang="nl-NL" dirty="0"/>
              <a:t>For </a:t>
            </a:r>
            <a:r>
              <a:rPr lang="nl-NL" dirty="0" err="1"/>
              <a:t>us</a:t>
            </a:r>
            <a:r>
              <a:rPr lang="nl-NL" dirty="0"/>
              <a:t>, </a:t>
            </a:r>
            <a:r>
              <a:rPr lang="nl-NL" dirty="0" err="1"/>
              <a:t>it</a:t>
            </a:r>
            <a:r>
              <a:rPr lang="nl-NL" dirty="0"/>
              <a:t> is a </a:t>
            </a:r>
            <a:r>
              <a:rPr lang="nl-NL" dirty="0" err="1"/>
              <a:t>true</a:t>
            </a:r>
            <a:r>
              <a:rPr lang="nl-NL" dirty="0"/>
              <a:t> </a:t>
            </a:r>
            <a:r>
              <a:rPr lang="nl-NL" dirty="0" err="1"/>
              <a:t>honor</a:t>
            </a:r>
            <a:r>
              <a:rPr lang="nl-NL" dirty="0"/>
              <a:t> </a:t>
            </a:r>
            <a:r>
              <a:rPr lang="nl-NL" dirty="0" err="1"/>
              <a:t>to</a:t>
            </a:r>
            <a:r>
              <a:rPr lang="nl-NL" dirty="0"/>
              <a:t> </a:t>
            </a:r>
            <a:r>
              <a:rPr lang="nl-NL" dirty="0" err="1"/>
              <a:t>participate</a:t>
            </a:r>
            <a:r>
              <a:rPr lang="nl-NL" dirty="0"/>
              <a:t> in </a:t>
            </a:r>
            <a:r>
              <a:rPr lang="nl-NL" dirty="0" err="1"/>
              <a:t>this</a:t>
            </a:r>
            <a:r>
              <a:rPr lang="nl-NL" dirty="0"/>
              <a:t> conference.</a:t>
            </a:r>
            <a:endParaRPr lang="nl-US" dirty="0"/>
          </a:p>
          <a:p>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1</a:t>
            </a:fld>
            <a:endParaRPr lang="nl-US"/>
          </a:p>
        </p:txBody>
      </p:sp>
    </p:spTree>
    <p:extLst>
      <p:ext uri="{BB962C8B-B14F-4D97-AF65-F5344CB8AC3E}">
        <p14:creationId xmlns:p14="http://schemas.microsoft.com/office/powerpoint/2010/main" val="219886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US" dirty="0"/>
              <a:t>Reconstruction using skidmarks etc. shows the displacement of the motorcycle as a function of time. How this diagram came out is not the subject of this paper, but it also suggests it is difficult to get a more high-frequency analysis. </a:t>
            </a:r>
          </a:p>
          <a:p>
            <a:r>
              <a:rPr lang="en-US" dirty="0"/>
              <a:t>For this case we focus at only one quantity, speed. </a:t>
            </a:r>
            <a:r>
              <a:rPr lang="nl-US" dirty="0"/>
              <a:t>Among other </a:t>
            </a:r>
            <a:r>
              <a:rPr lang="en-US" dirty="0"/>
              <a:t>items</a:t>
            </a:r>
            <a:r>
              <a:rPr lang="nl-US" dirty="0"/>
              <a:t>, speeds at different moments in time were derived</a:t>
            </a:r>
            <a:r>
              <a:rPr lang="en-US" dirty="0"/>
              <a:t>. This analysis doesn’t point at extraordinary speed right before impact, namely 60 km/h.</a:t>
            </a:r>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10</a:t>
            </a:fld>
            <a:endParaRPr lang="nl-US"/>
          </a:p>
        </p:txBody>
      </p:sp>
    </p:spTree>
    <p:extLst>
      <p:ext uri="{BB962C8B-B14F-4D97-AF65-F5344CB8AC3E}">
        <p14:creationId xmlns:p14="http://schemas.microsoft.com/office/powerpoint/2010/main" val="299600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As we can see in diagram 4, approximately 2 seconds ( t = - 8 ) before impact (between t = - 6 and t = - 5,5) the speed of the motorcycle was 75 km/hour. This is an accurate and </a:t>
            </a:r>
            <a:r>
              <a:rPr lang="en-US" dirty="0" err="1"/>
              <a:t>plausable</a:t>
            </a:r>
            <a:r>
              <a:rPr lang="en-US" dirty="0"/>
              <a:t> speed because at such a moment and situation there isn't any slip of the rear wheel for example.</a:t>
            </a:r>
          </a:p>
          <a:p>
            <a:endParaRPr lang="en-US" dirty="0"/>
          </a:p>
          <a:p>
            <a:r>
              <a:rPr lang="en-US" dirty="0"/>
              <a:t>These examples show us EDR data leads tot proper information about motorcycle </a:t>
            </a:r>
            <a:r>
              <a:rPr lang="en-US" dirty="0" err="1"/>
              <a:t>behaviour</a:t>
            </a:r>
            <a:r>
              <a:rPr lang="en-US" dirty="0"/>
              <a:t> (or driver) in case of events like accidents. </a:t>
            </a:r>
            <a:endParaRPr lang="nl-US" dirty="0"/>
          </a:p>
          <a:p>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11</a:t>
            </a:fld>
            <a:endParaRPr lang="nl-US"/>
          </a:p>
        </p:txBody>
      </p:sp>
    </p:spTree>
    <p:extLst>
      <p:ext uri="{BB962C8B-B14F-4D97-AF65-F5344CB8AC3E}">
        <p14:creationId xmlns:p14="http://schemas.microsoft.com/office/powerpoint/2010/main" val="111053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brings us for now to our conclusions and recommendations. As we all know and if you're a biker you know for sure: motorcycles are vulnerable road users . The fatalities per million driven kilometers are relatively high.</a:t>
            </a:r>
          </a:p>
          <a:p>
            <a:r>
              <a:rPr lang="en-US" dirty="0"/>
              <a:t> </a:t>
            </a:r>
            <a:endParaRPr lang="nl-US" dirty="0"/>
          </a:p>
          <a:p>
            <a:r>
              <a:rPr lang="en-US" dirty="0"/>
              <a:t>Our studies show EDR-data can enhance and enrich analyses on accident causation and vehicle </a:t>
            </a:r>
            <a:r>
              <a:rPr lang="en-US" dirty="0" err="1"/>
              <a:t>behaviour</a:t>
            </a:r>
            <a:r>
              <a:rPr lang="en-US" dirty="0"/>
              <a:t> in case of impactful events. These experiences with analyses on EDR of motorcycle accidents show promising results, not a priori against the interest of the motorcyclist. The results show that EDR data can deliver accident and vehicle dynamics information that lead to a better understanding of motorcycle accidents or near accidents. </a:t>
            </a:r>
            <a:endParaRPr lang="nl-US" dirty="0"/>
          </a:p>
          <a:p>
            <a:r>
              <a:rPr lang="en-US" dirty="0"/>
              <a:t>Our experience in legislation issues, the desk study and survey along European Head Quarters of motorcycle OEM’s show EDR is not on the agendas yet</a:t>
            </a:r>
            <a:r>
              <a:rPr lang="en-GB" dirty="0"/>
              <a:t>, although </a:t>
            </a:r>
            <a:r>
              <a:rPr lang="en-US" dirty="0"/>
              <a:t>technical solutions for EDR in motorcycles are within reach or available</a:t>
            </a:r>
            <a:r>
              <a:rPr lang="en-GB" dirty="0"/>
              <a:t> and ready for broad utilisation.</a:t>
            </a:r>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12</a:t>
            </a:fld>
            <a:endParaRPr lang="nl-US"/>
          </a:p>
        </p:txBody>
      </p:sp>
    </p:spTree>
    <p:extLst>
      <p:ext uri="{BB962C8B-B14F-4D97-AF65-F5344CB8AC3E}">
        <p14:creationId xmlns:p14="http://schemas.microsoft.com/office/powerpoint/2010/main" val="419518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These are our recommendations:</a:t>
            </a:r>
          </a:p>
          <a:p>
            <a:endParaRPr lang="en-GB" dirty="0"/>
          </a:p>
          <a:p>
            <a:r>
              <a:rPr lang="en-GB" dirty="0"/>
              <a:t>We wish all stakeholders to adopt these new technologies to enhance safety of motorcycling. </a:t>
            </a:r>
            <a:r>
              <a:rPr lang="en-US" dirty="0"/>
              <a:t>Therefore, it is recommended that further extensive research on this topic will be conducted: we need a validation </a:t>
            </a:r>
            <a:r>
              <a:rPr lang="en-US" dirty="0" err="1"/>
              <a:t>programm</a:t>
            </a:r>
            <a:r>
              <a:rPr lang="en-US" dirty="0"/>
              <a:t> and we need </a:t>
            </a:r>
            <a:r>
              <a:rPr lang="en-US" dirty="0" err="1"/>
              <a:t>standardisation</a:t>
            </a:r>
            <a:r>
              <a:rPr lang="en-US" dirty="0"/>
              <a:t>.</a:t>
            </a:r>
            <a:endParaRPr lang="nl-US" dirty="0"/>
          </a:p>
          <a:p>
            <a:r>
              <a:rPr lang="en-GB" dirty="0"/>
              <a:t> </a:t>
            </a:r>
            <a:endParaRPr lang="nl-US" dirty="0"/>
          </a:p>
          <a:p>
            <a:r>
              <a:rPr lang="en-GB" dirty="0"/>
              <a:t>And our call: the European Commission and the Motorcycle Industry should work together in development and standardisation.</a:t>
            </a:r>
            <a:endParaRPr lang="nl-US" dirty="0"/>
          </a:p>
          <a:p>
            <a:endParaRPr lang="nl-US" dirty="0"/>
          </a:p>
          <a:p>
            <a:r>
              <a:rPr lang="nl-US" dirty="0"/>
              <a:t>We thank you very much for your attention and participation.</a:t>
            </a:r>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13</a:t>
            </a:fld>
            <a:endParaRPr lang="nl-US"/>
          </a:p>
        </p:txBody>
      </p:sp>
    </p:spTree>
    <p:extLst>
      <p:ext uri="{BB962C8B-B14F-4D97-AF65-F5344CB8AC3E}">
        <p14:creationId xmlns:p14="http://schemas.microsoft.com/office/powerpoint/2010/main" val="53535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a:t>
            </a:r>
            <a:r>
              <a:rPr lang="nl-NL" dirty="0" err="1"/>
              <a:t>three</a:t>
            </a:r>
            <a:r>
              <a:rPr lang="nl-NL" dirty="0"/>
              <a:t> research </a:t>
            </a:r>
            <a:r>
              <a:rPr lang="nl-NL" dirty="0" err="1"/>
              <a:t>questions</a:t>
            </a:r>
            <a:r>
              <a:rPr lang="nl-NL" dirty="0"/>
              <a:t> </a:t>
            </a:r>
            <a:r>
              <a:rPr lang="nl-NL" dirty="0" err="1"/>
              <a:t>speak</a:t>
            </a:r>
            <a:r>
              <a:rPr lang="nl-NL" dirty="0"/>
              <a:t> </a:t>
            </a:r>
            <a:r>
              <a:rPr lang="nl-NL" dirty="0" err="1"/>
              <a:t>for</a:t>
            </a:r>
            <a:r>
              <a:rPr lang="nl-NL" dirty="0"/>
              <a:t> </a:t>
            </a:r>
            <a:r>
              <a:rPr lang="nl-NL" dirty="0" err="1"/>
              <a:t>themselves</a:t>
            </a:r>
            <a:r>
              <a:rPr lang="nl-NL" dirty="0"/>
              <a:t>.</a:t>
            </a:r>
          </a:p>
          <a:p>
            <a:r>
              <a:rPr lang="nl-NL" dirty="0"/>
              <a:t>The first step -as </a:t>
            </a:r>
            <a:r>
              <a:rPr lang="nl-NL" dirty="0" err="1"/>
              <a:t>it</a:t>
            </a:r>
            <a:r>
              <a:rPr lang="nl-NL" dirty="0"/>
              <a:t> </a:t>
            </a:r>
            <a:r>
              <a:rPr lang="nl-NL" dirty="0" err="1"/>
              <a:t>ought</a:t>
            </a:r>
            <a:r>
              <a:rPr lang="nl-NL" dirty="0"/>
              <a:t> </a:t>
            </a:r>
            <a:r>
              <a:rPr lang="nl-NL" dirty="0" err="1"/>
              <a:t>to</a:t>
            </a:r>
            <a:r>
              <a:rPr lang="nl-NL" dirty="0"/>
              <a:t> </a:t>
            </a:r>
            <a:r>
              <a:rPr lang="nl-NL" dirty="0" err="1"/>
              <a:t>be</a:t>
            </a:r>
            <a:r>
              <a:rPr lang="nl-NL" dirty="0"/>
              <a:t> </a:t>
            </a:r>
            <a:r>
              <a:rPr lang="nl-NL" dirty="0" err="1"/>
              <a:t>done</a:t>
            </a:r>
            <a:r>
              <a:rPr lang="nl-NL" dirty="0"/>
              <a:t>- is </a:t>
            </a:r>
            <a:r>
              <a:rPr lang="nl-NL" dirty="0" err="1"/>
              <a:t>about</a:t>
            </a:r>
            <a:r>
              <a:rPr lang="nl-NL" dirty="0"/>
              <a:t> </a:t>
            </a:r>
            <a:r>
              <a:rPr lang="nl-NL" dirty="0" err="1"/>
              <a:t>what</a:t>
            </a:r>
            <a:r>
              <a:rPr lang="nl-NL" dirty="0"/>
              <a:t> has been </a:t>
            </a:r>
            <a:r>
              <a:rPr lang="nl-NL" dirty="0" err="1"/>
              <a:t>published</a:t>
            </a:r>
            <a:r>
              <a:rPr lang="nl-NL" dirty="0"/>
              <a:t> </a:t>
            </a:r>
            <a:r>
              <a:rPr lang="nl-NL" dirty="0" err="1"/>
              <a:t>about</a:t>
            </a:r>
            <a:r>
              <a:rPr lang="nl-NL" dirty="0"/>
              <a:t> </a:t>
            </a:r>
            <a:r>
              <a:rPr lang="nl-NL" dirty="0" err="1"/>
              <a:t>this</a:t>
            </a:r>
            <a:r>
              <a:rPr lang="nl-NL" dirty="0"/>
              <a:t> topic.</a:t>
            </a:r>
          </a:p>
          <a:p>
            <a:r>
              <a:rPr lang="nl-NL" dirty="0"/>
              <a:t>The second question is a </a:t>
            </a:r>
            <a:r>
              <a:rPr lang="nl-NL" dirty="0" err="1"/>
              <a:t>fundamental</a:t>
            </a:r>
            <a:r>
              <a:rPr lang="nl-NL" dirty="0"/>
              <a:t> question: </a:t>
            </a:r>
            <a:r>
              <a:rPr lang="nl-NL" dirty="0" err="1"/>
              <a:t>can</a:t>
            </a:r>
            <a:r>
              <a:rPr lang="nl-NL" dirty="0"/>
              <a:t> a </a:t>
            </a:r>
            <a:r>
              <a:rPr lang="nl-NL" dirty="0" err="1"/>
              <a:t>Motorcycle</a:t>
            </a:r>
            <a:r>
              <a:rPr lang="nl-NL" dirty="0"/>
              <a:t>-EDR </a:t>
            </a:r>
            <a:r>
              <a:rPr lang="nl-NL" dirty="0" err="1"/>
              <a:t>provide</a:t>
            </a:r>
            <a:r>
              <a:rPr lang="nl-NL" dirty="0"/>
              <a:t> </a:t>
            </a:r>
            <a:r>
              <a:rPr lang="nl-NL" dirty="0" err="1"/>
              <a:t>useful</a:t>
            </a:r>
            <a:r>
              <a:rPr lang="nl-NL" dirty="0"/>
              <a:t> data </a:t>
            </a:r>
            <a:r>
              <a:rPr lang="nl-NL" dirty="0" err="1"/>
              <a:t>when</a:t>
            </a:r>
            <a:r>
              <a:rPr lang="nl-NL" dirty="0"/>
              <a:t> </a:t>
            </a:r>
            <a:r>
              <a:rPr lang="nl-NL" dirty="0" err="1"/>
              <a:t>it</a:t>
            </a:r>
            <a:r>
              <a:rPr lang="nl-NL" dirty="0"/>
              <a:t> </a:t>
            </a:r>
            <a:r>
              <a:rPr lang="nl-NL" dirty="0" err="1"/>
              <a:t>comes</a:t>
            </a:r>
            <a:r>
              <a:rPr lang="nl-NL" dirty="0"/>
              <a:t> </a:t>
            </a:r>
            <a:r>
              <a:rPr lang="nl-NL" dirty="0" err="1"/>
              <a:t>to</a:t>
            </a:r>
            <a:r>
              <a:rPr lang="nl-NL" dirty="0"/>
              <a:t> </a:t>
            </a:r>
            <a:r>
              <a:rPr lang="nl-NL" dirty="0" err="1"/>
              <a:t>accidents</a:t>
            </a:r>
            <a:r>
              <a:rPr lang="nl-NL" dirty="0"/>
              <a:t>.</a:t>
            </a:r>
          </a:p>
          <a:p>
            <a:r>
              <a:rPr lang="nl-NL" dirty="0" err="1"/>
              <a:t>And</a:t>
            </a:r>
            <a:r>
              <a:rPr lang="nl-NL" dirty="0"/>
              <a:t> </a:t>
            </a:r>
            <a:r>
              <a:rPr lang="nl-NL" dirty="0" err="1"/>
              <a:t>third</a:t>
            </a:r>
            <a:r>
              <a:rPr lang="nl-NL" dirty="0"/>
              <a:t>: </a:t>
            </a:r>
            <a:r>
              <a:rPr lang="nl-NL" dirty="0" err="1"/>
              <a:t>what</a:t>
            </a:r>
            <a:r>
              <a:rPr lang="nl-NL" dirty="0"/>
              <a:t> </a:t>
            </a:r>
            <a:r>
              <a:rPr lang="nl-NL" dirty="0" err="1"/>
              <a:t>will</a:t>
            </a:r>
            <a:r>
              <a:rPr lang="nl-NL" dirty="0"/>
              <a:t> </a:t>
            </a:r>
            <a:r>
              <a:rPr lang="nl-NL" dirty="0" err="1"/>
              <a:t>be</a:t>
            </a:r>
            <a:r>
              <a:rPr lang="nl-NL" dirty="0"/>
              <a:t> de benefit of EDR in </a:t>
            </a:r>
            <a:r>
              <a:rPr lang="nl-NL" dirty="0" err="1"/>
              <a:t>motorcycles</a:t>
            </a:r>
            <a:r>
              <a:rPr lang="nl-NL" dirty="0"/>
              <a:t>.</a:t>
            </a:r>
          </a:p>
          <a:p>
            <a:endParaRPr lang="nl-NL" dirty="0"/>
          </a:p>
          <a:p>
            <a:r>
              <a:rPr lang="nl-NL" dirty="0"/>
              <a:t>Safety has been </a:t>
            </a:r>
            <a:r>
              <a:rPr lang="nl-NL" dirty="0" err="1"/>
              <a:t>and</a:t>
            </a:r>
            <a:r>
              <a:rPr lang="nl-NL" dirty="0"/>
              <a:t> </a:t>
            </a:r>
            <a:r>
              <a:rPr lang="nl-NL" dirty="0" err="1"/>
              <a:t>will</a:t>
            </a:r>
            <a:r>
              <a:rPr lang="nl-NL" dirty="0"/>
              <a:t> </a:t>
            </a:r>
            <a:r>
              <a:rPr lang="nl-NL" dirty="0" err="1"/>
              <a:t>be</a:t>
            </a:r>
            <a:r>
              <a:rPr lang="nl-NL" dirty="0"/>
              <a:t> a major issue, </a:t>
            </a:r>
            <a:r>
              <a:rPr lang="nl-NL" dirty="0" err="1"/>
              <a:t>when</a:t>
            </a:r>
            <a:r>
              <a:rPr lang="nl-NL" dirty="0"/>
              <a:t> is </a:t>
            </a:r>
            <a:r>
              <a:rPr lang="nl-NL" dirty="0" err="1"/>
              <a:t>comes</a:t>
            </a:r>
            <a:r>
              <a:rPr lang="nl-NL" dirty="0"/>
              <a:t> </a:t>
            </a:r>
            <a:r>
              <a:rPr lang="nl-NL" dirty="0" err="1"/>
              <a:t>to</a:t>
            </a:r>
            <a:r>
              <a:rPr lang="nl-NL" dirty="0"/>
              <a:t> </a:t>
            </a:r>
            <a:r>
              <a:rPr lang="nl-NL" dirty="0" err="1"/>
              <a:t>motorcycles</a:t>
            </a:r>
            <a:r>
              <a:rPr lang="nl-NL" dirty="0"/>
              <a:t>.</a:t>
            </a:r>
          </a:p>
          <a:p>
            <a:r>
              <a:rPr lang="nl-NL" dirty="0"/>
              <a:t>But </a:t>
            </a:r>
            <a:r>
              <a:rPr lang="nl-NL" dirty="0" err="1"/>
              <a:t>with</a:t>
            </a:r>
            <a:r>
              <a:rPr lang="nl-NL" dirty="0"/>
              <a:t> </a:t>
            </a:r>
            <a:r>
              <a:rPr lang="nl-NL" dirty="0" err="1"/>
              <a:t>the</a:t>
            </a:r>
            <a:r>
              <a:rPr lang="nl-NL" dirty="0"/>
              <a:t> </a:t>
            </a:r>
            <a:r>
              <a:rPr lang="nl-NL" dirty="0" err="1"/>
              <a:t>widespread</a:t>
            </a:r>
            <a:r>
              <a:rPr lang="nl-NL" dirty="0"/>
              <a:t> </a:t>
            </a:r>
            <a:r>
              <a:rPr lang="nl-NL" dirty="0" err="1"/>
              <a:t>use</a:t>
            </a:r>
            <a:r>
              <a:rPr lang="nl-NL" dirty="0"/>
              <a:t> of electronics in </a:t>
            </a:r>
            <a:r>
              <a:rPr lang="nl-NL" dirty="0" err="1"/>
              <a:t>motorcycles</a:t>
            </a:r>
            <a:r>
              <a:rPr lang="nl-NL" dirty="0"/>
              <a:t> as we </a:t>
            </a:r>
            <a:r>
              <a:rPr lang="nl-NL" dirty="0" err="1"/>
              <a:t>see</a:t>
            </a:r>
            <a:r>
              <a:rPr lang="nl-NL" dirty="0"/>
              <a:t> </a:t>
            </a:r>
            <a:r>
              <a:rPr lang="nl-NL" dirty="0" err="1"/>
              <a:t>now</a:t>
            </a:r>
            <a:r>
              <a:rPr lang="nl-NL" dirty="0"/>
              <a:t>, </a:t>
            </a:r>
            <a:r>
              <a:rPr lang="nl-NL" dirty="0" err="1"/>
              <a:t>the</a:t>
            </a:r>
            <a:r>
              <a:rPr lang="nl-NL" dirty="0"/>
              <a:t> time has </a:t>
            </a:r>
            <a:r>
              <a:rPr lang="nl-NL" dirty="0" err="1"/>
              <a:t>come</a:t>
            </a:r>
            <a:r>
              <a:rPr lang="nl-NL" dirty="0"/>
              <a:t> in </a:t>
            </a:r>
            <a:r>
              <a:rPr lang="nl-NL" dirty="0" err="1"/>
              <a:t>which</a:t>
            </a:r>
            <a:r>
              <a:rPr lang="nl-NL" dirty="0"/>
              <a:t> </a:t>
            </a:r>
            <a:r>
              <a:rPr lang="nl-NL" dirty="0" err="1"/>
              <a:t>it's</a:t>
            </a:r>
            <a:r>
              <a:rPr lang="nl-NL" dirty="0"/>
              <a:t> </a:t>
            </a:r>
            <a:r>
              <a:rPr lang="nl-NL" dirty="0" err="1"/>
              <a:t>possible</a:t>
            </a:r>
            <a:r>
              <a:rPr lang="nl-NL" dirty="0"/>
              <a:t> </a:t>
            </a:r>
            <a:r>
              <a:rPr lang="nl-NL" dirty="0" err="1"/>
              <a:t>to</a:t>
            </a:r>
            <a:r>
              <a:rPr lang="nl-NL" dirty="0"/>
              <a:t> </a:t>
            </a:r>
            <a:r>
              <a:rPr lang="nl-NL" dirty="0" err="1"/>
              <a:t>implement</a:t>
            </a:r>
            <a:r>
              <a:rPr lang="nl-NL" dirty="0"/>
              <a:t> EDR in large-</a:t>
            </a:r>
            <a:r>
              <a:rPr lang="nl-NL" dirty="0" err="1"/>
              <a:t>scale</a:t>
            </a:r>
            <a:r>
              <a:rPr lang="nl-NL" dirty="0"/>
              <a:t>.</a:t>
            </a:r>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2</a:t>
            </a:fld>
            <a:endParaRPr lang="nl-US"/>
          </a:p>
        </p:txBody>
      </p:sp>
    </p:spTree>
    <p:extLst>
      <p:ext uri="{BB962C8B-B14F-4D97-AF65-F5344CB8AC3E}">
        <p14:creationId xmlns:p14="http://schemas.microsoft.com/office/powerpoint/2010/main" val="243757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These are </a:t>
            </a:r>
            <a:r>
              <a:rPr lang="nl-NL" dirty="0" err="1"/>
              <a:t>the</a:t>
            </a:r>
            <a:r>
              <a:rPr lang="nl-NL" dirty="0"/>
              <a:t> topics we </a:t>
            </a:r>
            <a:r>
              <a:rPr lang="nl-NL" dirty="0" err="1"/>
              <a:t>will</a:t>
            </a:r>
            <a:r>
              <a:rPr lang="nl-NL" dirty="0"/>
              <a:t> </a:t>
            </a:r>
            <a:r>
              <a:rPr lang="nl-NL" dirty="0" err="1"/>
              <a:t>discuss</a:t>
            </a:r>
            <a:r>
              <a:rPr lang="nl-NL" dirty="0"/>
              <a:t> </a:t>
            </a:r>
            <a:r>
              <a:rPr lang="nl-NL" dirty="0" err="1"/>
              <a:t>further</a:t>
            </a:r>
            <a:r>
              <a:rPr lang="nl-NL" dirty="0"/>
              <a:t> in </a:t>
            </a:r>
            <a:r>
              <a:rPr lang="nl-NL" dirty="0" err="1"/>
              <a:t>this</a:t>
            </a:r>
            <a:r>
              <a:rPr lang="nl-NL" dirty="0"/>
              <a:t> paper </a:t>
            </a:r>
            <a:r>
              <a:rPr lang="nl-NL" dirty="0" err="1"/>
              <a:t>and</a:t>
            </a:r>
            <a:r>
              <a:rPr lang="nl-NL" dirty="0"/>
              <a:t> in </a:t>
            </a:r>
            <a:r>
              <a:rPr lang="nl-NL" dirty="0" err="1"/>
              <a:t>this</a:t>
            </a:r>
            <a:r>
              <a:rPr lang="nl-NL" dirty="0"/>
              <a:t> </a:t>
            </a:r>
            <a:r>
              <a:rPr lang="nl-NL" dirty="0" err="1"/>
              <a:t>presentation</a:t>
            </a:r>
            <a:r>
              <a:rPr lang="nl-NL" dirty="0"/>
              <a:t>.</a:t>
            </a:r>
          </a:p>
          <a:p>
            <a:r>
              <a:rPr lang="nl-NL" dirty="0"/>
              <a:t>Of course we </a:t>
            </a:r>
            <a:r>
              <a:rPr lang="nl-NL" dirty="0" err="1"/>
              <a:t>will</a:t>
            </a:r>
            <a:r>
              <a:rPr lang="nl-NL" dirty="0"/>
              <a:t> present a </a:t>
            </a:r>
            <a:r>
              <a:rPr lang="nl-NL" dirty="0" err="1"/>
              <a:t>definition</a:t>
            </a:r>
            <a:r>
              <a:rPr lang="nl-NL" dirty="0"/>
              <a:t> of EDR, </a:t>
            </a:r>
            <a:r>
              <a:rPr lang="nl-NL" dirty="0" err="1"/>
              <a:t>so</a:t>
            </a:r>
            <a:r>
              <a:rPr lang="nl-NL" dirty="0"/>
              <a:t> we have a common </a:t>
            </a:r>
            <a:r>
              <a:rPr lang="nl-NL" dirty="0" err="1"/>
              <a:t>understanding</a:t>
            </a:r>
            <a:r>
              <a:rPr lang="nl-NL" dirty="0"/>
              <a:t> of it. We </a:t>
            </a:r>
            <a:r>
              <a:rPr lang="nl-NL" dirty="0" err="1"/>
              <a:t>will</a:t>
            </a:r>
            <a:r>
              <a:rPr lang="nl-NL" dirty="0"/>
              <a:t> talk </a:t>
            </a:r>
            <a:r>
              <a:rPr lang="nl-NL" dirty="0" err="1"/>
              <a:t>about</a:t>
            </a:r>
            <a:r>
              <a:rPr lang="nl-NL" dirty="0"/>
              <a:t> </a:t>
            </a:r>
            <a:r>
              <a:rPr lang="nl-NL" dirty="0" err="1"/>
              <a:t>published</a:t>
            </a:r>
            <a:r>
              <a:rPr lang="nl-NL" dirty="0"/>
              <a:t> </a:t>
            </a:r>
            <a:r>
              <a:rPr lang="nl-NL" dirty="0" err="1"/>
              <a:t>scientific</a:t>
            </a:r>
            <a:r>
              <a:rPr lang="nl-NL" dirty="0"/>
              <a:t> papers. </a:t>
            </a:r>
            <a:r>
              <a:rPr lang="nl-NL" dirty="0" err="1"/>
              <a:t>With</a:t>
            </a:r>
            <a:r>
              <a:rPr lang="nl-NL" dirty="0"/>
              <a:t> 2 real live accident analyses we are </a:t>
            </a:r>
            <a:r>
              <a:rPr lang="nl-NL" dirty="0" err="1"/>
              <a:t>able</a:t>
            </a:r>
            <a:r>
              <a:rPr lang="nl-NL" dirty="0"/>
              <a:t> tot </a:t>
            </a:r>
            <a:r>
              <a:rPr lang="nl-NL" dirty="0" err="1"/>
              <a:t>explain</a:t>
            </a:r>
            <a:r>
              <a:rPr lang="nl-NL" dirty="0"/>
              <a:t> </a:t>
            </a:r>
            <a:r>
              <a:rPr lang="nl-NL" dirty="0" err="1"/>
              <a:t>the</a:t>
            </a:r>
            <a:r>
              <a:rPr lang="nl-NL" dirty="0"/>
              <a:t> </a:t>
            </a:r>
            <a:r>
              <a:rPr lang="nl-NL" dirty="0" err="1"/>
              <a:t>possibilities</a:t>
            </a:r>
            <a:r>
              <a:rPr lang="nl-NL" dirty="0"/>
              <a:t> of EDR, </a:t>
            </a:r>
            <a:r>
              <a:rPr lang="nl-NL" dirty="0" err="1"/>
              <a:t>And</a:t>
            </a:r>
            <a:r>
              <a:rPr lang="nl-NL" dirty="0"/>
              <a:t> </a:t>
            </a:r>
            <a:r>
              <a:rPr lang="nl-NL" dirty="0" err="1"/>
              <a:t>finally</a:t>
            </a:r>
            <a:r>
              <a:rPr lang="nl-NL" dirty="0"/>
              <a:t>, we draw </a:t>
            </a:r>
            <a:r>
              <a:rPr lang="nl-NL" dirty="0" err="1"/>
              <a:t>our</a:t>
            </a:r>
            <a:r>
              <a:rPr lang="nl-NL" dirty="0"/>
              <a:t> </a:t>
            </a:r>
            <a:r>
              <a:rPr lang="nl-NL" dirty="0" err="1"/>
              <a:t>conclusions</a:t>
            </a:r>
            <a:r>
              <a:rPr lang="nl-NL" dirty="0"/>
              <a:t> </a:t>
            </a:r>
            <a:r>
              <a:rPr lang="nl-NL" dirty="0" err="1"/>
              <a:t>and</a:t>
            </a:r>
            <a:r>
              <a:rPr lang="nl-NL" dirty="0"/>
              <a:t> offer </a:t>
            </a:r>
            <a:r>
              <a:rPr lang="nl-NL" dirty="0" err="1"/>
              <a:t>some</a:t>
            </a:r>
            <a:r>
              <a:rPr lang="nl-NL" dirty="0"/>
              <a:t> </a:t>
            </a:r>
            <a:r>
              <a:rPr lang="nl-NL" dirty="0" err="1"/>
              <a:t>recommandations</a:t>
            </a:r>
            <a:r>
              <a:rPr lang="nl-NL" dirty="0"/>
              <a:t>.</a:t>
            </a:r>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3</a:t>
            </a:fld>
            <a:endParaRPr lang="nl-US"/>
          </a:p>
        </p:txBody>
      </p:sp>
    </p:spTree>
    <p:extLst>
      <p:ext uri="{BB962C8B-B14F-4D97-AF65-F5344CB8AC3E}">
        <p14:creationId xmlns:p14="http://schemas.microsoft.com/office/powerpoint/2010/main" val="40181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As </a:t>
            </a:r>
            <a:r>
              <a:rPr lang="nl-NL" dirty="0" err="1"/>
              <a:t>introduction</a:t>
            </a:r>
            <a:r>
              <a:rPr lang="nl-NL" dirty="0"/>
              <a:t>: we are part of EUDARTS. EUDARTS </a:t>
            </a:r>
            <a:r>
              <a:rPr lang="nl-NL" dirty="0" err="1"/>
              <a:t>provides</a:t>
            </a:r>
            <a:r>
              <a:rPr lang="nl-NL" dirty="0"/>
              <a:t> training </a:t>
            </a:r>
            <a:r>
              <a:rPr lang="nl-NL" dirty="0" err="1"/>
              <a:t>and</a:t>
            </a:r>
            <a:r>
              <a:rPr lang="nl-NL" dirty="0"/>
              <a:t> services </a:t>
            </a:r>
            <a:r>
              <a:rPr lang="nl-NL" dirty="0" err="1"/>
              <a:t>about</a:t>
            </a:r>
            <a:r>
              <a:rPr lang="nl-NL" dirty="0"/>
              <a:t> tools, </a:t>
            </a:r>
            <a:r>
              <a:rPr lang="nl-NL" dirty="0" err="1"/>
              <a:t>obtaining</a:t>
            </a:r>
            <a:r>
              <a:rPr lang="nl-NL" dirty="0"/>
              <a:t> </a:t>
            </a:r>
            <a:r>
              <a:rPr lang="nl-NL" dirty="0" err="1"/>
              <a:t>and</a:t>
            </a:r>
            <a:r>
              <a:rPr lang="nl-NL" dirty="0"/>
              <a:t> </a:t>
            </a:r>
            <a:r>
              <a:rPr lang="nl-NL" dirty="0" err="1"/>
              <a:t>analising</a:t>
            </a:r>
            <a:r>
              <a:rPr lang="nl-NL" dirty="0"/>
              <a:t> data form EDR-</a:t>
            </a:r>
            <a:r>
              <a:rPr lang="nl-NL" dirty="0" err="1"/>
              <a:t>devices</a:t>
            </a:r>
            <a:r>
              <a:rPr lang="nl-NL" dirty="0"/>
              <a:t>, </a:t>
            </a:r>
            <a:r>
              <a:rPr lang="nl-NL" dirty="0" err="1"/>
              <a:t>mostly</a:t>
            </a:r>
            <a:r>
              <a:rPr lang="nl-NL" dirty="0"/>
              <a:t> </a:t>
            </a:r>
            <a:r>
              <a:rPr lang="nl-NL" dirty="0" err="1"/>
              <a:t>from</a:t>
            </a:r>
            <a:r>
              <a:rPr lang="nl-NL" dirty="0"/>
              <a:t> passenger </a:t>
            </a:r>
            <a:r>
              <a:rPr lang="nl-NL" dirty="0" err="1"/>
              <a:t>cars</a:t>
            </a:r>
            <a:r>
              <a:rPr lang="nl-NL" dirty="0"/>
              <a:t>. The </a:t>
            </a:r>
            <a:r>
              <a:rPr lang="nl-NL" dirty="0" err="1"/>
              <a:t>origin</a:t>
            </a:r>
            <a:r>
              <a:rPr lang="nl-NL" dirty="0"/>
              <a:t> lies in a project </a:t>
            </a:r>
            <a:r>
              <a:rPr lang="nl-NL" dirty="0" err="1"/>
              <a:t>with</a:t>
            </a:r>
            <a:r>
              <a:rPr lang="nl-NL" dirty="0"/>
              <a:t> </a:t>
            </a:r>
            <a:r>
              <a:rPr lang="nl-NL" dirty="0" err="1"/>
              <a:t>the</a:t>
            </a:r>
            <a:r>
              <a:rPr lang="nl-NL" dirty="0"/>
              <a:t> Dutch National </a:t>
            </a:r>
            <a:r>
              <a:rPr lang="nl-NL" dirty="0" err="1"/>
              <a:t>Police</a:t>
            </a:r>
            <a:r>
              <a:rPr lang="nl-NL" dirty="0"/>
              <a:t>. EUDARTS </a:t>
            </a:r>
            <a:r>
              <a:rPr lang="nl-NL" dirty="0" err="1"/>
              <a:t>now</a:t>
            </a:r>
            <a:r>
              <a:rPr lang="nl-NL" dirty="0"/>
              <a:t> is </a:t>
            </a:r>
            <a:r>
              <a:rPr lang="nl-NL" dirty="0" err="1"/>
              <a:t>the</a:t>
            </a:r>
            <a:r>
              <a:rPr lang="nl-NL" dirty="0"/>
              <a:t> market leader in support </a:t>
            </a:r>
            <a:r>
              <a:rPr lang="nl-NL" dirty="0" err="1"/>
              <a:t>and</a:t>
            </a:r>
            <a:r>
              <a:rPr lang="nl-NL" dirty="0"/>
              <a:t> training </a:t>
            </a:r>
            <a:r>
              <a:rPr lang="nl-NL" dirty="0" err="1"/>
              <a:t>about</a:t>
            </a:r>
            <a:r>
              <a:rPr lang="nl-NL" dirty="0"/>
              <a:t> EDR data </a:t>
            </a:r>
            <a:r>
              <a:rPr lang="nl-NL" dirty="0" err="1"/>
              <a:t>from</a:t>
            </a:r>
            <a:r>
              <a:rPr lang="nl-NL" dirty="0"/>
              <a:t> </a:t>
            </a:r>
            <a:r>
              <a:rPr lang="nl-NL" dirty="0" err="1"/>
              <a:t>cars</a:t>
            </a:r>
            <a:r>
              <a:rPr lang="nl-NL" dirty="0"/>
              <a:t>.</a:t>
            </a:r>
          </a:p>
          <a:p>
            <a:r>
              <a:rPr lang="nl-NL" dirty="0"/>
              <a:t>MODARTS is </a:t>
            </a:r>
            <a:r>
              <a:rPr lang="nl-NL" dirty="0" err="1"/>
              <a:t>the</a:t>
            </a:r>
            <a:r>
              <a:rPr lang="nl-NL" dirty="0"/>
              <a:t> recent </a:t>
            </a:r>
            <a:r>
              <a:rPr lang="nl-NL" dirty="0" err="1"/>
              <a:t>initiative</a:t>
            </a:r>
            <a:r>
              <a:rPr lang="nl-NL" dirty="0"/>
              <a:t> </a:t>
            </a:r>
            <a:r>
              <a:rPr lang="nl-NL" dirty="0" err="1"/>
              <a:t>focussing</a:t>
            </a:r>
            <a:r>
              <a:rPr lang="nl-NL" dirty="0"/>
              <a:t> at </a:t>
            </a:r>
            <a:r>
              <a:rPr lang="nl-NL" dirty="0" err="1"/>
              <a:t>Powered</a:t>
            </a:r>
            <a:r>
              <a:rPr lang="nl-NL" dirty="0"/>
              <a:t> </a:t>
            </a:r>
            <a:r>
              <a:rPr lang="nl-NL" dirty="0" err="1"/>
              <a:t>Two</a:t>
            </a:r>
            <a:r>
              <a:rPr lang="nl-NL" dirty="0"/>
              <a:t> </a:t>
            </a:r>
            <a:r>
              <a:rPr lang="nl-NL" dirty="0" err="1"/>
              <a:t>Wheelers</a:t>
            </a:r>
            <a:r>
              <a:rPr lang="nl-NL" dirty="0"/>
              <a:t>.</a:t>
            </a:r>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4</a:t>
            </a:fld>
            <a:endParaRPr lang="nl-US"/>
          </a:p>
        </p:txBody>
      </p:sp>
    </p:spTree>
    <p:extLst>
      <p:ext uri="{BB962C8B-B14F-4D97-AF65-F5344CB8AC3E}">
        <p14:creationId xmlns:p14="http://schemas.microsoft.com/office/powerpoint/2010/main" val="6378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:et </a:t>
            </a:r>
            <a:r>
              <a:rPr lang="nl-NL" dirty="0" err="1"/>
              <a:t>us</a:t>
            </a:r>
            <a:r>
              <a:rPr lang="nl-NL" dirty="0"/>
              <a:t> start </a:t>
            </a:r>
            <a:r>
              <a:rPr lang="nl-NL" dirty="0" err="1"/>
              <a:t>with</a:t>
            </a:r>
            <a:r>
              <a:rPr lang="nl-NL" dirty="0"/>
              <a:t> a proper </a:t>
            </a:r>
            <a:r>
              <a:rPr lang="nl-NL" dirty="0" err="1"/>
              <a:t>definition</a:t>
            </a:r>
            <a:r>
              <a:rPr lang="nl-NL" dirty="0"/>
              <a:t> of Event Data Recorder.</a:t>
            </a:r>
          </a:p>
          <a:p>
            <a:endParaRPr lang="nl-US" dirty="0"/>
          </a:p>
          <a:p>
            <a:r>
              <a:rPr lang="en-GB" b="1" dirty="0"/>
              <a:t>Event Data Recorder (EDR)</a:t>
            </a:r>
            <a:endParaRPr lang="nl-US" dirty="0"/>
          </a:p>
          <a:p>
            <a:r>
              <a:rPr lang="en-GB" dirty="0"/>
              <a:t>EDR is a device or function that records the measurements of vehicle speed and other vehicle conditions, in order before, during, and after a pre-defined event happens, such as collision involving the deployment of an air bag.</a:t>
            </a:r>
            <a:endParaRPr lang="nl-US" dirty="0"/>
          </a:p>
          <a:p>
            <a:r>
              <a:rPr lang="en-GB" dirty="0"/>
              <a:t>Data obtained from EDR will provide information on accident causation. This will allow researchers to better assess the effectiveness of countermeasures, manufacturers to improve future vehicle design and it will allow to determine the liability for the accident, more accurately and objectively, therefore reducing time and legal costs and providing road users and society the access to justice.</a:t>
            </a:r>
            <a:endParaRPr lang="nl-US" dirty="0"/>
          </a:p>
          <a:p>
            <a:endParaRPr lang="nl-NL" dirty="0"/>
          </a:p>
          <a:p>
            <a:r>
              <a:rPr lang="nl-NL" dirty="0" err="1"/>
              <a:t>There</a:t>
            </a:r>
            <a:r>
              <a:rPr lang="nl-NL" dirty="0"/>
              <a:t> are </a:t>
            </a:r>
            <a:r>
              <a:rPr lang="nl-NL" dirty="0" err="1"/>
              <a:t>many</a:t>
            </a:r>
            <a:r>
              <a:rPr lang="nl-NL" dirty="0"/>
              <a:t> </a:t>
            </a:r>
            <a:r>
              <a:rPr lang="nl-NL" dirty="0" err="1"/>
              <a:t>misconceptions</a:t>
            </a:r>
            <a:r>
              <a:rPr lang="nl-NL" dirty="0"/>
              <a:t> </a:t>
            </a:r>
            <a:r>
              <a:rPr lang="nl-NL" dirty="0" err="1"/>
              <a:t>about</a:t>
            </a:r>
            <a:r>
              <a:rPr lang="nl-NL" dirty="0"/>
              <a:t> </a:t>
            </a:r>
            <a:r>
              <a:rPr lang="nl-NL" dirty="0" err="1"/>
              <a:t>the</a:t>
            </a:r>
            <a:r>
              <a:rPr lang="nl-NL" dirty="0"/>
              <a:t> Event Data Recorder. For </a:t>
            </a:r>
            <a:r>
              <a:rPr lang="nl-NL" dirty="0" err="1"/>
              <a:t>the</a:t>
            </a:r>
            <a:r>
              <a:rPr lang="nl-NL" dirty="0"/>
              <a:t> correct </a:t>
            </a:r>
            <a:r>
              <a:rPr lang="nl-NL" dirty="0" err="1"/>
              <a:t>understanding</a:t>
            </a:r>
            <a:r>
              <a:rPr lang="nl-NL" dirty="0"/>
              <a:t>, n </a:t>
            </a:r>
            <a:r>
              <a:rPr lang="nl-NL" dirty="0" err="1"/>
              <a:t>our</a:t>
            </a:r>
            <a:r>
              <a:rPr lang="nl-NL" dirty="0"/>
              <a:t> paper we </a:t>
            </a:r>
            <a:r>
              <a:rPr lang="nl-NL" dirty="0" err="1"/>
              <a:t>provide</a:t>
            </a:r>
            <a:r>
              <a:rPr lang="nl-NL" dirty="0"/>
              <a:t> </a:t>
            </a:r>
            <a:r>
              <a:rPr lang="nl-NL" dirty="0" err="1"/>
              <a:t>deliver</a:t>
            </a:r>
            <a:r>
              <a:rPr lang="nl-NL" dirty="0"/>
              <a:t> a </a:t>
            </a:r>
            <a:r>
              <a:rPr lang="nl-NL" dirty="0" err="1"/>
              <a:t>historical</a:t>
            </a:r>
            <a:r>
              <a:rPr lang="nl-NL" dirty="0"/>
              <a:t> </a:t>
            </a:r>
            <a:r>
              <a:rPr lang="nl-NL" dirty="0" err="1"/>
              <a:t>perspective</a:t>
            </a:r>
            <a:r>
              <a:rPr lang="nl-NL" dirty="0"/>
              <a:t> </a:t>
            </a:r>
            <a:r>
              <a:rPr lang="nl-NL" dirty="0" err="1"/>
              <a:t>to</a:t>
            </a:r>
            <a:r>
              <a:rPr lang="nl-NL" dirty="0"/>
              <a:t> EDR. For </a:t>
            </a:r>
            <a:r>
              <a:rPr lang="nl-NL" dirty="0" err="1"/>
              <a:t>example</a:t>
            </a:r>
            <a:r>
              <a:rPr lang="nl-NL" dirty="0"/>
              <a:t>, </a:t>
            </a:r>
            <a:r>
              <a:rPr lang="nl-NL" dirty="0" err="1"/>
              <a:t>the</a:t>
            </a:r>
            <a:r>
              <a:rPr lang="nl-NL" dirty="0"/>
              <a:t> EDR is </a:t>
            </a:r>
            <a:r>
              <a:rPr lang="nl-NL" dirty="0" err="1"/>
              <a:t>not</a:t>
            </a:r>
            <a:r>
              <a:rPr lang="nl-NL" dirty="0"/>
              <a:t> a black box like </a:t>
            </a:r>
            <a:r>
              <a:rPr lang="nl-NL" dirty="0" err="1"/>
              <a:t>the</a:t>
            </a:r>
            <a:r>
              <a:rPr lang="nl-NL" dirty="0"/>
              <a:t> Flight Recorder; </a:t>
            </a:r>
            <a:r>
              <a:rPr lang="nl-NL" dirty="0" err="1"/>
              <a:t>it</a:t>
            </a:r>
            <a:r>
              <a:rPr lang="nl-NL" dirty="0"/>
              <a:t> </a:t>
            </a:r>
            <a:r>
              <a:rPr lang="nl-NL" dirty="0" err="1"/>
              <a:t>certainly</a:t>
            </a:r>
            <a:r>
              <a:rPr lang="nl-NL" dirty="0"/>
              <a:t> is </a:t>
            </a:r>
            <a:r>
              <a:rPr lang="nl-NL" dirty="0" err="1"/>
              <a:t>not</a:t>
            </a:r>
            <a:r>
              <a:rPr lang="nl-NL" dirty="0"/>
              <a:t> a tape recorder </a:t>
            </a:r>
            <a:r>
              <a:rPr lang="nl-NL" dirty="0" err="1"/>
              <a:t>recording</a:t>
            </a:r>
            <a:r>
              <a:rPr lang="nl-NL" dirty="0"/>
              <a:t> </a:t>
            </a:r>
            <a:r>
              <a:rPr lang="nl-NL" dirty="0" err="1"/>
              <a:t>rider</a:t>
            </a:r>
            <a:r>
              <a:rPr lang="nl-NL" dirty="0"/>
              <a:t> </a:t>
            </a:r>
            <a:r>
              <a:rPr lang="nl-NL" dirty="0" err="1"/>
              <a:t>behaviour</a:t>
            </a:r>
            <a:r>
              <a:rPr lang="nl-NL" dirty="0"/>
              <a:t> </a:t>
            </a:r>
            <a:r>
              <a:rPr lang="nl-NL" dirty="0" err="1"/>
              <a:t>during</a:t>
            </a:r>
            <a:r>
              <a:rPr lang="nl-NL" dirty="0"/>
              <a:t> </a:t>
            </a:r>
            <a:r>
              <a:rPr lang="nl-NL" dirty="0" err="1"/>
              <a:t>the</a:t>
            </a:r>
            <a:r>
              <a:rPr lang="nl-NL" dirty="0"/>
              <a:t> </a:t>
            </a:r>
            <a:r>
              <a:rPr lang="nl-NL" dirty="0" err="1"/>
              <a:t>ride</a:t>
            </a:r>
            <a:r>
              <a:rPr lang="nl-NL" dirty="0"/>
              <a:t>. The </a:t>
            </a:r>
            <a:r>
              <a:rPr lang="nl-NL" dirty="0" err="1"/>
              <a:t>misunderstandings</a:t>
            </a:r>
            <a:r>
              <a:rPr lang="nl-NL" dirty="0"/>
              <a:t> </a:t>
            </a:r>
            <a:r>
              <a:rPr lang="nl-NL" dirty="0" err="1"/>
              <a:t>sometimes</a:t>
            </a:r>
            <a:r>
              <a:rPr lang="nl-NL" dirty="0"/>
              <a:t> </a:t>
            </a:r>
            <a:r>
              <a:rPr lang="nl-NL" dirty="0" err="1"/>
              <a:t>also</a:t>
            </a:r>
            <a:r>
              <a:rPr lang="nl-NL" dirty="0"/>
              <a:t> lead </a:t>
            </a:r>
            <a:r>
              <a:rPr lang="nl-NL" dirty="0" err="1"/>
              <a:t>to</a:t>
            </a:r>
            <a:r>
              <a:rPr lang="nl-NL" dirty="0"/>
              <a:t> </a:t>
            </a:r>
            <a:r>
              <a:rPr lang="nl-NL" dirty="0" err="1"/>
              <a:t>improper</a:t>
            </a:r>
            <a:r>
              <a:rPr lang="nl-NL" dirty="0"/>
              <a:t> </a:t>
            </a:r>
            <a:r>
              <a:rPr lang="nl-NL" dirty="0" err="1"/>
              <a:t>questions</a:t>
            </a:r>
            <a:r>
              <a:rPr lang="nl-NL" dirty="0"/>
              <a:t> </a:t>
            </a:r>
            <a:r>
              <a:rPr lang="nl-NL" dirty="0" err="1"/>
              <a:t>and</a:t>
            </a:r>
            <a:r>
              <a:rPr lang="nl-NL" dirty="0"/>
              <a:t> </a:t>
            </a:r>
            <a:r>
              <a:rPr lang="nl-NL" dirty="0" err="1"/>
              <a:t>unrest</a:t>
            </a:r>
            <a:r>
              <a:rPr lang="nl-NL" dirty="0"/>
              <a:t> </a:t>
            </a:r>
            <a:r>
              <a:rPr lang="nl-NL" dirty="0" err="1"/>
              <a:t>about</a:t>
            </a:r>
            <a:r>
              <a:rPr lang="nl-NL" dirty="0"/>
              <a:t> privacy.</a:t>
            </a:r>
          </a:p>
          <a:p>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5</a:t>
            </a:fld>
            <a:endParaRPr lang="nl-US"/>
          </a:p>
        </p:txBody>
      </p:sp>
    </p:spTree>
    <p:extLst>
      <p:ext uri="{BB962C8B-B14F-4D97-AF65-F5344CB8AC3E}">
        <p14:creationId xmlns:p14="http://schemas.microsoft.com/office/powerpoint/2010/main" val="245095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Science</a:t>
            </a:r>
            <a:endParaRPr lang="nl-NL" b="1" dirty="0"/>
          </a:p>
          <a:p>
            <a:r>
              <a:rPr lang="nl-NL" dirty="0"/>
              <a:t>On </a:t>
            </a:r>
            <a:r>
              <a:rPr lang="nl-NL" dirty="0" err="1"/>
              <a:t>one</a:t>
            </a:r>
            <a:r>
              <a:rPr lang="nl-NL" dirty="0"/>
              <a:t> hand, </a:t>
            </a:r>
            <a:r>
              <a:rPr lang="nl-NL" dirty="0" err="1"/>
              <a:t>not</a:t>
            </a:r>
            <a:r>
              <a:rPr lang="nl-NL" dirty="0"/>
              <a:t> </a:t>
            </a:r>
            <a:r>
              <a:rPr lang="nl-NL" dirty="0" err="1"/>
              <a:t>much</a:t>
            </a:r>
            <a:r>
              <a:rPr lang="nl-NL" dirty="0"/>
              <a:t> has been </a:t>
            </a:r>
            <a:r>
              <a:rPr lang="nl-NL" dirty="0" err="1"/>
              <a:t>published</a:t>
            </a:r>
            <a:r>
              <a:rPr lang="nl-NL" dirty="0"/>
              <a:t> on </a:t>
            </a:r>
            <a:r>
              <a:rPr lang="nl-NL" dirty="0" err="1"/>
              <a:t>this</a:t>
            </a:r>
            <a:r>
              <a:rPr lang="nl-NL" dirty="0"/>
              <a:t> topic </a:t>
            </a:r>
            <a:r>
              <a:rPr lang="nl-NL" dirty="0" err="1"/>
              <a:t>and</a:t>
            </a:r>
            <a:r>
              <a:rPr lang="nl-NL" dirty="0"/>
              <a:t> </a:t>
            </a:r>
            <a:r>
              <a:rPr lang="nl-NL" dirty="0" err="1"/>
              <a:t>OEMs</a:t>
            </a:r>
            <a:r>
              <a:rPr lang="nl-NL" dirty="0"/>
              <a:t> are </a:t>
            </a:r>
            <a:r>
              <a:rPr lang="nl-NL" dirty="0" err="1"/>
              <a:t>reluctant</a:t>
            </a:r>
            <a:r>
              <a:rPr lang="nl-NL" dirty="0"/>
              <a:t> </a:t>
            </a:r>
            <a:r>
              <a:rPr lang="nl-NL" dirty="0" err="1"/>
              <a:t>to</a:t>
            </a:r>
            <a:r>
              <a:rPr lang="nl-NL" dirty="0"/>
              <a:t> </a:t>
            </a:r>
            <a:r>
              <a:rPr lang="nl-NL" dirty="0" err="1"/>
              <a:t>provide</a:t>
            </a:r>
            <a:r>
              <a:rPr lang="nl-NL" dirty="0"/>
              <a:t> information </a:t>
            </a:r>
            <a:r>
              <a:rPr lang="nl-NL" dirty="0" err="1"/>
              <a:t>about</a:t>
            </a:r>
            <a:r>
              <a:rPr lang="nl-NL" dirty="0"/>
              <a:t> EDR </a:t>
            </a:r>
            <a:r>
              <a:rPr lang="nl-NL" dirty="0" err="1"/>
              <a:t>applications</a:t>
            </a:r>
            <a:r>
              <a:rPr lang="nl-NL" dirty="0"/>
              <a:t>. On </a:t>
            </a:r>
            <a:r>
              <a:rPr lang="nl-NL" dirty="0" err="1"/>
              <a:t>the</a:t>
            </a:r>
            <a:r>
              <a:rPr lang="nl-NL" dirty="0"/>
              <a:t> </a:t>
            </a:r>
            <a:r>
              <a:rPr lang="nl-NL" dirty="0" err="1"/>
              <a:t>other</a:t>
            </a:r>
            <a:r>
              <a:rPr lang="nl-NL" dirty="0"/>
              <a:t> hand: Kawasaki is </a:t>
            </a:r>
            <a:r>
              <a:rPr lang="nl-NL" dirty="0" err="1"/>
              <a:t>both</a:t>
            </a:r>
            <a:r>
              <a:rPr lang="nl-NL" dirty="0"/>
              <a:t> far </a:t>
            </a:r>
            <a:r>
              <a:rPr lang="nl-NL" dirty="0" err="1"/>
              <a:t>and</a:t>
            </a:r>
            <a:r>
              <a:rPr lang="nl-NL" dirty="0"/>
              <a:t> </a:t>
            </a:r>
            <a:r>
              <a:rPr lang="nl-NL" dirty="0" err="1"/>
              <a:t>transparent</a:t>
            </a:r>
            <a:r>
              <a:rPr lang="nl-NL" dirty="0"/>
              <a:t> in </a:t>
            </a:r>
            <a:r>
              <a:rPr lang="nl-NL" dirty="0" err="1"/>
              <a:t>this</a:t>
            </a:r>
            <a:r>
              <a:rPr lang="nl-NL" dirty="0"/>
              <a:t> </a:t>
            </a:r>
            <a:r>
              <a:rPr lang="nl-NL" dirty="0" err="1"/>
              <a:t>regard</a:t>
            </a:r>
            <a:r>
              <a:rPr lang="nl-NL" dirty="0"/>
              <a:t>. High five!</a:t>
            </a:r>
          </a:p>
          <a:p>
            <a:endParaRPr lang="nl-US" dirty="0"/>
          </a:p>
          <a:p>
            <a:r>
              <a:rPr lang="en-GB" b="1" dirty="0"/>
              <a:t>Current application in motorcycles</a:t>
            </a:r>
            <a:endParaRPr lang="nl-US" dirty="0"/>
          </a:p>
          <a:p>
            <a:r>
              <a:rPr lang="en-GB" dirty="0"/>
              <a:t>The (US) Honda model Gold Wing Airbag</a:t>
            </a:r>
            <a:r>
              <a:rPr lang="nl-NL" dirty="0"/>
              <a:t> 2006-2014, was </a:t>
            </a:r>
            <a:r>
              <a:rPr lang="nl-NL" dirty="0" err="1"/>
              <a:t>probably</a:t>
            </a:r>
            <a:r>
              <a:rPr lang="nl-NL" dirty="0"/>
              <a:t> </a:t>
            </a:r>
            <a:r>
              <a:rPr lang="nl-NL" dirty="0" err="1"/>
              <a:t>the</a:t>
            </a:r>
            <a:r>
              <a:rPr lang="nl-NL" dirty="0"/>
              <a:t> first </a:t>
            </a:r>
            <a:r>
              <a:rPr lang="nl-NL" dirty="0" err="1"/>
              <a:t>motorcycle</a:t>
            </a:r>
            <a:r>
              <a:rPr lang="nl-NL" dirty="0"/>
              <a:t> </a:t>
            </a:r>
            <a:r>
              <a:rPr lang="nl-NL" dirty="0" err="1"/>
              <a:t>to</a:t>
            </a:r>
            <a:r>
              <a:rPr lang="nl-NL" dirty="0"/>
              <a:t> have EDR. The EDR was </a:t>
            </a:r>
            <a:r>
              <a:rPr lang="nl-NL" dirty="0" err="1"/>
              <a:t>to</a:t>
            </a:r>
            <a:r>
              <a:rPr lang="nl-NL" dirty="0"/>
              <a:t> </a:t>
            </a:r>
            <a:r>
              <a:rPr lang="nl-NL" dirty="0" err="1"/>
              <a:t>be</a:t>
            </a:r>
            <a:r>
              <a:rPr lang="nl-NL" dirty="0"/>
              <a:t> </a:t>
            </a:r>
            <a:r>
              <a:rPr lang="nl-NL" dirty="0" err="1"/>
              <a:t>triggered</a:t>
            </a:r>
            <a:r>
              <a:rPr lang="nl-NL" dirty="0"/>
              <a:t> in </a:t>
            </a:r>
            <a:r>
              <a:rPr lang="nl-NL" dirty="0" err="1"/>
              <a:t>relation</a:t>
            </a:r>
            <a:r>
              <a:rPr lang="nl-NL" dirty="0"/>
              <a:t> </a:t>
            </a:r>
            <a:r>
              <a:rPr lang="nl-NL" dirty="0" err="1"/>
              <a:t>to</a:t>
            </a:r>
            <a:r>
              <a:rPr lang="nl-NL" dirty="0"/>
              <a:t> </a:t>
            </a:r>
            <a:r>
              <a:rPr lang="nl-NL" dirty="0" err="1"/>
              <a:t>the</a:t>
            </a:r>
            <a:r>
              <a:rPr lang="nl-NL" dirty="0"/>
              <a:t> airbag sensors, like in </a:t>
            </a:r>
            <a:r>
              <a:rPr lang="nl-NL" dirty="0" err="1"/>
              <a:t>cars</a:t>
            </a:r>
            <a:r>
              <a:rPr lang="nl-NL" dirty="0"/>
              <a:t>. </a:t>
            </a:r>
            <a:r>
              <a:rPr lang="en-GB" dirty="0"/>
              <a:t>For cars in general this is the link between airbags and EDR. </a:t>
            </a:r>
          </a:p>
          <a:p>
            <a:r>
              <a:rPr lang="en-GB" dirty="0"/>
              <a:t>About Kawasaki it is known from user manuals that EDR functionality is present in at least in a number of Ninja- and other, recent models. Kawasaki shows it doesn’t have to be in combination with an airbag, because one of Kawasaki patents is about triggering events without airbags.</a:t>
            </a:r>
            <a:endParaRPr lang="nl-US" dirty="0"/>
          </a:p>
          <a:p>
            <a:r>
              <a:rPr lang="en-GB" dirty="0"/>
              <a:t>BMW through its E-Call functionality also shows to have the technical solutions to trigger the major events, quote: ‘The consequences of the collision and the state of the motorcycle are transmitted via sensors on the motorcycle so that accidents can be reliably recognised and differentiated from typical motorcycle driving situations.’</a:t>
            </a:r>
            <a:endParaRPr lang="nl-US" dirty="0"/>
          </a:p>
          <a:p>
            <a:endParaRPr lang="en-GB" dirty="0"/>
          </a:p>
          <a:p>
            <a:r>
              <a:rPr lang="en-GB" dirty="0"/>
              <a:t>Not much or any statements about EDR for motorcycles have been published so far. A survey along European Head Quarters of major OEMs showed EDR is not top of mind yet, although the subject attracts attention. Most OEM's have it or will have it 'under investigation'. A common remark is about the costs issue. Implementing EDR is relatively and absolutely more expensive in motorcycles than in cars because of the different production numbers.</a:t>
            </a:r>
            <a:endParaRPr lang="nl-US" dirty="0"/>
          </a:p>
          <a:p>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6</a:t>
            </a:fld>
            <a:endParaRPr lang="nl-US"/>
          </a:p>
        </p:txBody>
      </p:sp>
    </p:spTree>
    <p:extLst>
      <p:ext uri="{BB962C8B-B14F-4D97-AF65-F5344CB8AC3E}">
        <p14:creationId xmlns:p14="http://schemas.microsoft.com/office/powerpoint/2010/main" val="29372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defRPr/>
            </a:pPr>
            <a:r>
              <a:rPr lang="nl-US" dirty="0"/>
              <a:t>We've got 2 real live cases we'd like to discuss with you in this presentation and in the paper. Our 1e case is the </a:t>
            </a:r>
            <a:r>
              <a:rPr lang="en-GB" sz="1200" kern="1200" dirty="0">
                <a:solidFill>
                  <a:schemeClr val="tx1"/>
                </a:solidFill>
                <a:effectLst/>
                <a:latin typeface="+mn-lt"/>
                <a:ea typeface="+mn-ea"/>
                <a:cs typeface="+mn-cs"/>
              </a:rPr>
              <a:t>'Intersection accident’: ‘The </a:t>
            </a:r>
            <a:r>
              <a:rPr lang="en-GB" sz="1200" i="1" kern="1200" dirty="0">
                <a:solidFill>
                  <a:schemeClr val="tx1"/>
                </a:solidFill>
                <a:effectLst/>
                <a:latin typeface="+mn-lt"/>
                <a:ea typeface="+mn-ea"/>
                <a:cs typeface="+mn-cs"/>
              </a:rPr>
              <a:t>car</a:t>
            </a:r>
            <a:r>
              <a:rPr lang="en-GB" sz="1200" kern="1200" dirty="0">
                <a:solidFill>
                  <a:schemeClr val="tx1"/>
                </a:solidFill>
                <a:effectLst/>
                <a:latin typeface="+mn-lt"/>
                <a:ea typeface="+mn-ea"/>
                <a:cs typeface="+mn-cs"/>
              </a:rPr>
              <a:t> came from the </a:t>
            </a:r>
            <a:r>
              <a:rPr lang="en-GB" sz="1200" i="1" kern="1200" dirty="0">
                <a:solidFill>
                  <a:schemeClr val="tx1"/>
                </a:solidFill>
                <a:effectLst/>
                <a:latin typeface="+mn-lt"/>
                <a:ea typeface="+mn-ea"/>
                <a:cs typeface="+mn-cs"/>
              </a:rPr>
              <a:t>road above </a:t>
            </a:r>
            <a:r>
              <a:rPr lang="en-GB" sz="1200" kern="1200" dirty="0">
                <a:solidFill>
                  <a:schemeClr val="tx1"/>
                </a:solidFill>
                <a:effectLst/>
                <a:latin typeface="+mn-lt"/>
                <a:ea typeface="+mn-ea"/>
                <a:cs typeface="+mn-cs"/>
              </a:rPr>
              <a:t>on this picture and intended to turn left onto the </a:t>
            </a:r>
            <a:r>
              <a:rPr lang="en-GB" sz="1200" i="1" kern="1200" dirty="0">
                <a:solidFill>
                  <a:schemeClr val="tx1"/>
                </a:solidFill>
                <a:effectLst/>
                <a:latin typeface="+mn-lt"/>
                <a:ea typeface="+mn-ea"/>
                <a:cs typeface="+mn-cs"/>
              </a:rPr>
              <a:t>road </a:t>
            </a:r>
            <a:r>
              <a:rPr lang="en-GB" sz="1200" kern="1200" dirty="0">
                <a:solidFill>
                  <a:schemeClr val="tx1"/>
                </a:solidFill>
                <a:effectLst/>
                <a:latin typeface="+mn-lt"/>
                <a:ea typeface="+mn-ea"/>
                <a:cs typeface="+mn-cs"/>
              </a:rPr>
              <a:t>horizontal</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this picture. The motorcyclist drove on that in this picture horizontal road to the left side. When the </a:t>
            </a:r>
            <a:r>
              <a:rPr lang="en-GB" sz="1200" i="1" kern="1200" dirty="0">
                <a:solidFill>
                  <a:schemeClr val="tx1"/>
                </a:solidFill>
                <a:effectLst/>
                <a:latin typeface="+mn-lt"/>
                <a:ea typeface="+mn-ea"/>
                <a:cs typeface="+mn-cs"/>
              </a:rPr>
              <a:t>car</a:t>
            </a:r>
            <a:r>
              <a:rPr lang="en-GB" sz="1200" kern="1200" dirty="0">
                <a:solidFill>
                  <a:schemeClr val="tx1"/>
                </a:solidFill>
                <a:effectLst/>
                <a:latin typeface="+mn-lt"/>
                <a:ea typeface="+mn-ea"/>
                <a:cs typeface="+mn-cs"/>
              </a:rPr>
              <a:t> turned left, it overlooked the motorcyclist who had the right of way.</a:t>
            </a:r>
            <a:r>
              <a:rPr lang="en-GB" dirty="0"/>
              <a:t> The motorcyclist reflexively dodged to the left</a:t>
            </a:r>
            <a:r>
              <a:rPr lang="en-GB" sz="1200" kern="1200" dirty="0">
                <a:solidFill>
                  <a:schemeClr val="tx1"/>
                </a:solidFill>
                <a:effectLst/>
                <a:latin typeface="+mn-lt"/>
                <a:ea typeface="+mn-ea"/>
                <a:cs typeface="+mn-cs"/>
              </a:rPr>
              <a:t> but could not avoid impact. According to the car driver, the cyclist drove too fast. The </a:t>
            </a:r>
            <a:r>
              <a:rPr lang="en-GB" sz="1200" kern="1200" dirty="0" err="1">
                <a:solidFill>
                  <a:schemeClr val="tx1"/>
                </a:solidFill>
                <a:effectLst/>
                <a:latin typeface="+mn-lt"/>
                <a:ea typeface="+mn-ea"/>
                <a:cs typeface="+mn-cs"/>
              </a:rPr>
              <a:t>speedlimit</a:t>
            </a:r>
            <a:r>
              <a:rPr lang="en-GB" sz="1200" kern="1200" dirty="0">
                <a:solidFill>
                  <a:schemeClr val="tx1"/>
                </a:solidFill>
                <a:effectLst/>
                <a:latin typeface="+mn-lt"/>
                <a:ea typeface="+mn-ea"/>
                <a:cs typeface="+mn-cs"/>
              </a:rPr>
              <a:t> is 100 km/h, and 70 km/h at the crossing.'</a:t>
            </a:r>
            <a:endParaRPr lang="nl-US"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7</a:t>
            </a:fld>
            <a:endParaRPr lang="nl-US"/>
          </a:p>
        </p:txBody>
      </p:sp>
      <p:sp>
        <p:nvSpPr>
          <p:cNvPr id="6" name="Ovaal 5">
            <a:extLst>
              <a:ext uri="{FF2B5EF4-FFF2-40B4-BE49-F238E27FC236}">
                <a16:creationId xmlns:a16="http://schemas.microsoft.com/office/drawing/2014/main" id="{CD1C380F-DAB6-254A-9848-365376A8AB69}"/>
              </a:ext>
            </a:extLst>
          </p:cNvPr>
          <p:cNvSpPr/>
          <p:nvPr/>
        </p:nvSpPr>
        <p:spPr>
          <a:xfrm>
            <a:off x="2736850" y="2082800"/>
            <a:ext cx="508000" cy="520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Tree>
    <p:extLst>
      <p:ext uri="{BB962C8B-B14F-4D97-AF65-F5344CB8AC3E}">
        <p14:creationId xmlns:p14="http://schemas.microsoft.com/office/powerpoint/2010/main" val="2843239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Here you can see data from the EDR. What can we extract from this diagram: time of impact is between -4.5 and -4 seconds. At -7.5 seconds the motorcyclist releases the throttle and reduces speed to 80 km/h in 1 second, a deceleration of 6 m/s</a:t>
            </a:r>
            <a:r>
              <a:rPr lang="en-GB" baseline="30000" dirty="0"/>
              <a:t>2</a:t>
            </a:r>
            <a:r>
              <a:rPr lang="en-GB" dirty="0"/>
              <a:t>. The next second, speed is reduced to 70 km/h, this is the </a:t>
            </a:r>
            <a:r>
              <a:rPr lang="en-GB" dirty="0" err="1"/>
              <a:t>speedlimit</a:t>
            </a:r>
            <a:r>
              <a:rPr lang="en-GB" dirty="0"/>
              <a:t> at the crossing.</a:t>
            </a:r>
            <a:endParaRPr lang="nl-US" dirty="0"/>
          </a:p>
          <a:p>
            <a:r>
              <a:rPr lang="en-GB" dirty="0"/>
              <a:t>The regular collision analysis confirmed exactly the value from the EDR.</a:t>
            </a:r>
            <a:endParaRPr lang="nl-US" dirty="0"/>
          </a:p>
          <a:p>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8</a:t>
            </a:fld>
            <a:endParaRPr lang="nl-US"/>
          </a:p>
        </p:txBody>
      </p:sp>
    </p:spTree>
    <p:extLst>
      <p:ext uri="{BB962C8B-B14F-4D97-AF65-F5344CB8AC3E}">
        <p14:creationId xmlns:p14="http://schemas.microsoft.com/office/powerpoint/2010/main" val="164003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this case, the vehicles initially drove in a column, up front the combination of car and trailer which turned left at the very same moment as the motorcycle (nr. 02) overtook the van behind the car and trailer.</a:t>
            </a:r>
            <a:endParaRPr lang="nl-US" dirty="0"/>
          </a:p>
          <a:p>
            <a:r>
              <a:rPr lang="en-US" dirty="0"/>
              <a:t>The motorcycle is thrown to the left after the impact, the motorcyclist is thrown straight ahead over the turning car and lands further down the street.</a:t>
            </a:r>
            <a:endParaRPr lang="nl-US" dirty="0"/>
          </a:p>
          <a:p>
            <a:r>
              <a:rPr lang="en-US" dirty="0"/>
              <a:t> </a:t>
            </a:r>
            <a:endParaRPr lang="nl-US" dirty="0"/>
          </a:p>
          <a:p>
            <a:r>
              <a:rPr lang="en-US" dirty="0"/>
              <a:t>The job for the expert involved was to determine whether the driver of the car-trailer combination could have seen the motorcycle or determine how long the motorcycle had been driving in the left lane. It turned out that the driver of the car-trailer combination could not see the motorcycle at the moment of the turn because it was obscured by the following white van.</a:t>
            </a:r>
            <a:r>
              <a:rPr lang="nl-US" dirty="0"/>
              <a:t> And t</a:t>
            </a:r>
            <a:r>
              <a:rPr lang="en-US" dirty="0"/>
              <a:t>he motorcyclist did not ride too fast.</a:t>
            </a:r>
            <a:endParaRPr lang="nl-US" dirty="0"/>
          </a:p>
        </p:txBody>
      </p:sp>
      <p:sp>
        <p:nvSpPr>
          <p:cNvPr id="4" name="Tijdelijke aanduiding voor dianummer 3"/>
          <p:cNvSpPr>
            <a:spLocks noGrp="1"/>
          </p:cNvSpPr>
          <p:nvPr>
            <p:ph type="sldNum" sz="quarter" idx="5"/>
          </p:nvPr>
        </p:nvSpPr>
        <p:spPr/>
        <p:txBody>
          <a:bodyPr/>
          <a:lstStyle/>
          <a:p>
            <a:fld id="{74A69008-A3B2-3C4E-A9E0-72E32DB8097F}" type="slidenum">
              <a:rPr lang="nl-US" smtClean="0"/>
              <a:t>9</a:t>
            </a:fld>
            <a:endParaRPr lang="nl-US"/>
          </a:p>
        </p:txBody>
      </p:sp>
      <p:sp>
        <p:nvSpPr>
          <p:cNvPr id="7" name="Ovaal 6">
            <a:extLst>
              <a:ext uri="{FF2B5EF4-FFF2-40B4-BE49-F238E27FC236}">
                <a16:creationId xmlns:a16="http://schemas.microsoft.com/office/drawing/2014/main" id="{3673B7BE-B8D8-104D-A8E8-A5E27965377B}"/>
              </a:ext>
            </a:extLst>
          </p:cNvPr>
          <p:cNvSpPr/>
          <p:nvPr/>
        </p:nvSpPr>
        <p:spPr>
          <a:xfrm>
            <a:off x="3498850" y="2673789"/>
            <a:ext cx="385763" cy="2726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2" name="Ovaal 11">
            <a:extLst>
              <a:ext uri="{FF2B5EF4-FFF2-40B4-BE49-F238E27FC236}">
                <a16:creationId xmlns:a16="http://schemas.microsoft.com/office/drawing/2014/main" id="{E4DD2C9E-D894-1E4B-AB64-7F899F4878BB}"/>
              </a:ext>
            </a:extLst>
          </p:cNvPr>
          <p:cNvSpPr/>
          <p:nvPr/>
        </p:nvSpPr>
        <p:spPr>
          <a:xfrm>
            <a:off x="4984750" y="1763577"/>
            <a:ext cx="385763" cy="2726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6" name="Rechthoek 5">
            <a:extLst>
              <a:ext uri="{FF2B5EF4-FFF2-40B4-BE49-F238E27FC236}">
                <a16:creationId xmlns:a16="http://schemas.microsoft.com/office/drawing/2014/main" id="{3A1CD4B4-A5B3-104D-8576-F6220A6BFCD3}"/>
              </a:ext>
            </a:extLst>
          </p:cNvPr>
          <p:cNvSpPr/>
          <p:nvPr/>
        </p:nvSpPr>
        <p:spPr>
          <a:xfrm rot="20606593">
            <a:off x="3065473" y="2954352"/>
            <a:ext cx="804863" cy="2684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Tree>
    <p:extLst>
      <p:ext uri="{BB962C8B-B14F-4D97-AF65-F5344CB8AC3E}">
        <p14:creationId xmlns:p14="http://schemas.microsoft.com/office/powerpoint/2010/main" val="215015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B2542-3871-BE4C-B13A-0CD574D6244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US"/>
          </a:p>
        </p:txBody>
      </p:sp>
      <p:sp>
        <p:nvSpPr>
          <p:cNvPr id="3" name="Ondertitel 2">
            <a:extLst>
              <a:ext uri="{FF2B5EF4-FFF2-40B4-BE49-F238E27FC236}">
                <a16:creationId xmlns:a16="http://schemas.microsoft.com/office/drawing/2014/main" id="{A5B108E2-EC2F-5B49-99E9-6779AC583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US"/>
          </a:p>
        </p:txBody>
      </p:sp>
      <p:sp>
        <p:nvSpPr>
          <p:cNvPr id="4" name="Tijdelijke aanduiding voor datum 3">
            <a:extLst>
              <a:ext uri="{FF2B5EF4-FFF2-40B4-BE49-F238E27FC236}">
                <a16:creationId xmlns:a16="http://schemas.microsoft.com/office/drawing/2014/main" id="{156B923F-ABDC-8646-919F-4B77031BD1D0}"/>
              </a:ext>
            </a:extLst>
          </p:cNvPr>
          <p:cNvSpPr>
            <a:spLocks noGrp="1"/>
          </p:cNvSpPr>
          <p:nvPr>
            <p:ph type="dt" sz="half" idx="10"/>
          </p:nvPr>
        </p:nvSpPr>
        <p:spPr/>
        <p:txBody>
          <a:bodyPr/>
          <a:lstStyle/>
          <a:p>
            <a:fld id="{C25D31FC-1FBB-C242-BD8C-F1901C45F134}" type="datetime1">
              <a:rPr lang="nl-NL" smtClean="0"/>
              <a:t>30-08-2020</a:t>
            </a:fld>
            <a:endParaRPr lang="nl-US"/>
          </a:p>
        </p:txBody>
      </p:sp>
      <p:sp>
        <p:nvSpPr>
          <p:cNvPr id="5" name="Tijdelijke aanduiding voor voettekst 4">
            <a:extLst>
              <a:ext uri="{FF2B5EF4-FFF2-40B4-BE49-F238E27FC236}">
                <a16:creationId xmlns:a16="http://schemas.microsoft.com/office/drawing/2014/main" id="{8251D5D2-5CBD-1B48-9908-AA8FB626A8BB}"/>
              </a:ext>
            </a:extLst>
          </p:cNvPr>
          <p:cNvSpPr>
            <a:spLocks noGrp="1"/>
          </p:cNvSpPr>
          <p:nvPr>
            <p:ph type="ftr" sz="quarter" idx="11"/>
          </p:nvPr>
        </p:nvSpPr>
        <p:spPr/>
        <p:txBody>
          <a:bodyPr/>
          <a:lstStyle/>
          <a:p>
            <a:r>
              <a:rPr lang="nl-NL"/>
              <a:t>MODarts August 2020</a:t>
            </a:r>
            <a:endParaRPr lang="nl-US"/>
          </a:p>
        </p:txBody>
      </p:sp>
      <p:sp>
        <p:nvSpPr>
          <p:cNvPr id="6" name="Tijdelijke aanduiding voor dianummer 5">
            <a:extLst>
              <a:ext uri="{FF2B5EF4-FFF2-40B4-BE49-F238E27FC236}">
                <a16:creationId xmlns:a16="http://schemas.microsoft.com/office/drawing/2014/main" id="{02CF6C4B-380C-3F40-9C72-350F14F44BF6}"/>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68744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8CB04-DEB5-6041-B229-97BABB7F500A}"/>
              </a:ext>
            </a:extLst>
          </p:cNvPr>
          <p:cNvSpPr>
            <a:spLocks noGrp="1"/>
          </p:cNvSpPr>
          <p:nvPr>
            <p:ph type="title"/>
          </p:nvPr>
        </p:nvSpPr>
        <p:spPr/>
        <p:txBody>
          <a:bodyPr/>
          <a:lstStyle/>
          <a:p>
            <a:r>
              <a:rPr lang="nl-NL"/>
              <a:t>Klik om stijl te bewerken</a:t>
            </a:r>
            <a:endParaRPr lang="nl-US"/>
          </a:p>
        </p:txBody>
      </p:sp>
      <p:sp>
        <p:nvSpPr>
          <p:cNvPr id="3" name="Tijdelijke aanduiding voor verticale tekst 2">
            <a:extLst>
              <a:ext uri="{FF2B5EF4-FFF2-40B4-BE49-F238E27FC236}">
                <a16:creationId xmlns:a16="http://schemas.microsoft.com/office/drawing/2014/main" id="{7933ADCB-80E0-0F49-898A-151F894ED27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4" name="Tijdelijke aanduiding voor datum 3">
            <a:extLst>
              <a:ext uri="{FF2B5EF4-FFF2-40B4-BE49-F238E27FC236}">
                <a16:creationId xmlns:a16="http://schemas.microsoft.com/office/drawing/2014/main" id="{5B314F6F-C031-5A41-BF6E-20D9DF74A85C}"/>
              </a:ext>
            </a:extLst>
          </p:cNvPr>
          <p:cNvSpPr>
            <a:spLocks noGrp="1"/>
          </p:cNvSpPr>
          <p:nvPr>
            <p:ph type="dt" sz="half" idx="10"/>
          </p:nvPr>
        </p:nvSpPr>
        <p:spPr/>
        <p:txBody>
          <a:bodyPr/>
          <a:lstStyle/>
          <a:p>
            <a:fld id="{655D3F64-7AC2-A842-BF53-1C3C8B590B21}" type="datetime1">
              <a:rPr lang="nl-NL" smtClean="0"/>
              <a:t>30-08-2020</a:t>
            </a:fld>
            <a:endParaRPr lang="nl-US"/>
          </a:p>
        </p:txBody>
      </p:sp>
      <p:sp>
        <p:nvSpPr>
          <p:cNvPr id="5" name="Tijdelijke aanduiding voor voettekst 4">
            <a:extLst>
              <a:ext uri="{FF2B5EF4-FFF2-40B4-BE49-F238E27FC236}">
                <a16:creationId xmlns:a16="http://schemas.microsoft.com/office/drawing/2014/main" id="{18608A6C-75B7-6C47-A491-427D3360D008}"/>
              </a:ext>
            </a:extLst>
          </p:cNvPr>
          <p:cNvSpPr>
            <a:spLocks noGrp="1"/>
          </p:cNvSpPr>
          <p:nvPr>
            <p:ph type="ftr" sz="quarter" idx="11"/>
          </p:nvPr>
        </p:nvSpPr>
        <p:spPr/>
        <p:txBody>
          <a:bodyPr/>
          <a:lstStyle/>
          <a:p>
            <a:r>
              <a:rPr lang="nl-NL"/>
              <a:t>MODarts August 2020</a:t>
            </a:r>
            <a:endParaRPr lang="nl-US"/>
          </a:p>
        </p:txBody>
      </p:sp>
      <p:sp>
        <p:nvSpPr>
          <p:cNvPr id="6" name="Tijdelijke aanduiding voor dianummer 5">
            <a:extLst>
              <a:ext uri="{FF2B5EF4-FFF2-40B4-BE49-F238E27FC236}">
                <a16:creationId xmlns:a16="http://schemas.microsoft.com/office/drawing/2014/main" id="{D93303AC-5FE4-9B45-9A9F-00DDF9C7D7D0}"/>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176814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1D7CDE9-B559-A94C-B1B6-F569EA4DB23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US"/>
          </a:p>
        </p:txBody>
      </p:sp>
      <p:sp>
        <p:nvSpPr>
          <p:cNvPr id="3" name="Tijdelijke aanduiding voor verticale tekst 2">
            <a:extLst>
              <a:ext uri="{FF2B5EF4-FFF2-40B4-BE49-F238E27FC236}">
                <a16:creationId xmlns:a16="http://schemas.microsoft.com/office/drawing/2014/main" id="{C683850A-72E6-6842-AF96-3300A06AC8D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4" name="Tijdelijke aanduiding voor datum 3">
            <a:extLst>
              <a:ext uri="{FF2B5EF4-FFF2-40B4-BE49-F238E27FC236}">
                <a16:creationId xmlns:a16="http://schemas.microsoft.com/office/drawing/2014/main" id="{9558A854-28D1-A64D-8FE9-C75EA4E21EE1}"/>
              </a:ext>
            </a:extLst>
          </p:cNvPr>
          <p:cNvSpPr>
            <a:spLocks noGrp="1"/>
          </p:cNvSpPr>
          <p:nvPr>
            <p:ph type="dt" sz="half" idx="10"/>
          </p:nvPr>
        </p:nvSpPr>
        <p:spPr/>
        <p:txBody>
          <a:bodyPr/>
          <a:lstStyle/>
          <a:p>
            <a:fld id="{EE408DF5-25E3-CA4E-8DF7-09E5C57339EA}" type="datetime1">
              <a:rPr lang="nl-NL" smtClean="0"/>
              <a:t>30-08-2020</a:t>
            </a:fld>
            <a:endParaRPr lang="nl-US"/>
          </a:p>
        </p:txBody>
      </p:sp>
      <p:sp>
        <p:nvSpPr>
          <p:cNvPr id="5" name="Tijdelijke aanduiding voor voettekst 4">
            <a:extLst>
              <a:ext uri="{FF2B5EF4-FFF2-40B4-BE49-F238E27FC236}">
                <a16:creationId xmlns:a16="http://schemas.microsoft.com/office/drawing/2014/main" id="{8D6413D7-EFB2-B049-8978-E6F7A5ED1977}"/>
              </a:ext>
            </a:extLst>
          </p:cNvPr>
          <p:cNvSpPr>
            <a:spLocks noGrp="1"/>
          </p:cNvSpPr>
          <p:nvPr>
            <p:ph type="ftr" sz="quarter" idx="11"/>
          </p:nvPr>
        </p:nvSpPr>
        <p:spPr/>
        <p:txBody>
          <a:bodyPr/>
          <a:lstStyle/>
          <a:p>
            <a:r>
              <a:rPr lang="nl-NL"/>
              <a:t>MODarts August 2020</a:t>
            </a:r>
            <a:endParaRPr lang="nl-US"/>
          </a:p>
        </p:txBody>
      </p:sp>
      <p:sp>
        <p:nvSpPr>
          <p:cNvPr id="6" name="Tijdelijke aanduiding voor dianummer 5">
            <a:extLst>
              <a:ext uri="{FF2B5EF4-FFF2-40B4-BE49-F238E27FC236}">
                <a16:creationId xmlns:a16="http://schemas.microsoft.com/office/drawing/2014/main" id="{3584F671-6EBC-5D4A-AE5A-42AB8E0A1660}"/>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227239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117ED-0D22-BE4B-8B37-979D0F8C1DC8}"/>
              </a:ext>
            </a:extLst>
          </p:cNvPr>
          <p:cNvSpPr>
            <a:spLocks noGrp="1"/>
          </p:cNvSpPr>
          <p:nvPr>
            <p:ph type="title"/>
          </p:nvPr>
        </p:nvSpPr>
        <p:spPr/>
        <p:txBody>
          <a:bodyPr/>
          <a:lstStyle/>
          <a:p>
            <a:r>
              <a:rPr lang="nl-NL"/>
              <a:t>Klik om stijl te bewerken</a:t>
            </a:r>
            <a:endParaRPr lang="nl-US"/>
          </a:p>
        </p:txBody>
      </p:sp>
      <p:sp>
        <p:nvSpPr>
          <p:cNvPr id="3" name="Tijdelijke aanduiding voor inhoud 2">
            <a:extLst>
              <a:ext uri="{FF2B5EF4-FFF2-40B4-BE49-F238E27FC236}">
                <a16:creationId xmlns:a16="http://schemas.microsoft.com/office/drawing/2014/main" id="{1CA30994-37EE-1D43-861C-6C3779E960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4" name="Tijdelijke aanduiding voor datum 3">
            <a:extLst>
              <a:ext uri="{FF2B5EF4-FFF2-40B4-BE49-F238E27FC236}">
                <a16:creationId xmlns:a16="http://schemas.microsoft.com/office/drawing/2014/main" id="{4A83AE78-2769-164C-865A-BD49E6787785}"/>
              </a:ext>
            </a:extLst>
          </p:cNvPr>
          <p:cNvSpPr>
            <a:spLocks noGrp="1"/>
          </p:cNvSpPr>
          <p:nvPr>
            <p:ph type="dt" sz="half" idx="10"/>
          </p:nvPr>
        </p:nvSpPr>
        <p:spPr/>
        <p:txBody>
          <a:bodyPr/>
          <a:lstStyle/>
          <a:p>
            <a:fld id="{1782248F-F7D5-F948-830A-79DA66FC4E82}" type="datetime1">
              <a:rPr lang="nl-NL" smtClean="0"/>
              <a:t>30-08-2020</a:t>
            </a:fld>
            <a:endParaRPr lang="nl-US"/>
          </a:p>
        </p:txBody>
      </p:sp>
      <p:sp>
        <p:nvSpPr>
          <p:cNvPr id="5" name="Tijdelijke aanduiding voor voettekst 4">
            <a:extLst>
              <a:ext uri="{FF2B5EF4-FFF2-40B4-BE49-F238E27FC236}">
                <a16:creationId xmlns:a16="http://schemas.microsoft.com/office/drawing/2014/main" id="{6286F0EB-7A94-034A-BEC3-4A652D7A0A2C}"/>
              </a:ext>
            </a:extLst>
          </p:cNvPr>
          <p:cNvSpPr>
            <a:spLocks noGrp="1"/>
          </p:cNvSpPr>
          <p:nvPr>
            <p:ph type="ftr" sz="quarter" idx="11"/>
          </p:nvPr>
        </p:nvSpPr>
        <p:spPr/>
        <p:txBody>
          <a:bodyPr/>
          <a:lstStyle/>
          <a:p>
            <a:r>
              <a:rPr lang="nl-NL"/>
              <a:t>MODarts August 2020</a:t>
            </a:r>
            <a:endParaRPr lang="nl-US"/>
          </a:p>
        </p:txBody>
      </p:sp>
      <p:sp>
        <p:nvSpPr>
          <p:cNvPr id="6" name="Tijdelijke aanduiding voor dianummer 5">
            <a:extLst>
              <a:ext uri="{FF2B5EF4-FFF2-40B4-BE49-F238E27FC236}">
                <a16:creationId xmlns:a16="http://schemas.microsoft.com/office/drawing/2014/main" id="{CF37AE34-E22E-A145-8244-65A5F12E6593}"/>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102637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06D86-E0BA-F04A-80A5-85216884786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US"/>
          </a:p>
        </p:txBody>
      </p:sp>
      <p:sp>
        <p:nvSpPr>
          <p:cNvPr id="3" name="Tijdelijke aanduiding voor tekst 2">
            <a:extLst>
              <a:ext uri="{FF2B5EF4-FFF2-40B4-BE49-F238E27FC236}">
                <a16:creationId xmlns:a16="http://schemas.microsoft.com/office/drawing/2014/main" id="{6CC26422-22A5-1042-B770-CD1E68986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FB132DC-25C9-2A49-AAA3-8E9490FB091F}"/>
              </a:ext>
            </a:extLst>
          </p:cNvPr>
          <p:cNvSpPr>
            <a:spLocks noGrp="1"/>
          </p:cNvSpPr>
          <p:nvPr>
            <p:ph type="dt" sz="half" idx="10"/>
          </p:nvPr>
        </p:nvSpPr>
        <p:spPr/>
        <p:txBody>
          <a:bodyPr/>
          <a:lstStyle/>
          <a:p>
            <a:fld id="{6A03EE3D-8EE4-714D-88BF-5B32EAFCC5F7}" type="datetime1">
              <a:rPr lang="nl-NL" smtClean="0"/>
              <a:t>30-08-2020</a:t>
            </a:fld>
            <a:endParaRPr lang="nl-US"/>
          </a:p>
        </p:txBody>
      </p:sp>
      <p:sp>
        <p:nvSpPr>
          <p:cNvPr id="5" name="Tijdelijke aanduiding voor voettekst 4">
            <a:extLst>
              <a:ext uri="{FF2B5EF4-FFF2-40B4-BE49-F238E27FC236}">
                <a16:creationId xmlns:a16="http://schemas.microsoft.com/office/drawing/2014/main" id="{35087C70-543B-1047-9C57-2CBA551487A8}"/>
              </a:ext>
            </a:extLst>
          </p:cNvPr>
          <p:cNvSpPr>
            <a:spLocks noGrp="1"/>
          </p:cNvSpPr>
          <p:nvPr>
            <p:ph type="ftr" sz="quarter" idx="11"/>
          </p:nvPr>
        </p:nvSpPr>
        <p:spPr/>
        <p:txBody>
          <a:bodyPr/>
          <a:lstStyle/>
          <a:p>
            <a:r>
              <a:rPr lang="nl-NL"/>
              <a:t>MODarts August 2020</a:t>
            </a:r>
            <a:endParaRPr lang="nl-US"/>
          </a:p>
        </p:txBody>
      </p:sp>
      <p:sp>
        <p:nvSpPr>
          <p:cNvPr id="6" name="Tijdelijke aanduiding voor dianummer 5">
            <a:extLst>
              <a:ext uri="{FF2B5EF4-FFF2-40B4-BE49-F238E27FC236}">
                <a16:creationId xmlns:a16="http://schemas.microsoft.com/office/drawing/2014/main" id="{EC498BE9-2817-BF42-9D43-92FC2D38B5CE}"/>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383540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3DF2AD-675D-C744-BA9B-F2FC6109EEE8}"/>
              </a:ext>
            </a:extLst>
          </p:cNvPr>
          <p:cNvSpPr>
            <a:spLocks noGrp="1"/>
          </p:cNvSpPr>
          <p:nvPr>
            <p:ph type="title"/>
          </p:nvPr>
        </p:nvSpPr>
        <p:spPr/>
        <p:txBody>
          <a:bodyPr/>
          <a:lstStyle/>
          <a:p>
            <a:r>
              <a:rPr lang="nl-NL"/>
              <a:t>Klik om stijl te bewerken</a:t>
            </a:r>
            <a:endParaRPr lang="nl-US"/>
          </a:p>
        </p:txBody>
      </p:sp>
      <p:sp>
        <p:nvSpPr>
          <p:cNvPr id="3" name="Tijdelijke aanduiding voor inhoud 2">
            <a:extLst>
              <a:ext uri="{FF2B5EF4-FFF2-40B4-BE49-F238E27FC236}">
                <a16:creationId xmlns:a16="http://schemas.microsoft.com/office/drawing/2014/main" id="{FCC881B4-1580-A44B-B928-C52DE698A6F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4" name="Tijdelijke aanduiding voor inhoud 3">
            <a:extLst>
              <a:ext uri="{FF2B5EF4-FFF2-40B4-BE49-F238E27FC236}">
                <a16:creationId xmlns:a16="http://schemas.microsoft.com/office/drawing/2014/main" id="{B0927F18-C639-8340-92F1-3211F3E8A4F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5" name="Tijdelijke aanduiding voor datum 4">
            <a:extLst>
              <a:ext uri="{FF2B5EF4-FFF2-40B4-BE49-F238E27FC236}">
                <a16:creationId xmlns:a16="http://schemas.microsoft.com/office/drawing/2014/main" id="{E4E378BC-D105-9945-B89C-D56C2120C87C}"/>
              </a:ext>
            </a:extLst>
          </p:cNvPr>
          <p:cNvSpPr>
            <a:spLocks noGrp="1"/>
          </p:cNvSpPr>
          <p:nvPr>
            <p:ph type="dt" sz="half" idx="10"/>
          </p:nvPr>
        </p:nvSpPr>
        <p:spPr/>
        <p:txBody>
          <a:bodyPr/>
          <a:lstStyle/>
          <a:p>
            <a:fld id="{E22B2CCF-75A1-144C-BB53-FC6DAA55934E}" type="datetime1">
              <a:rPr lang="nl-NL" smtClean="0"/>
              <a:t>30-08-2020</a:t>
            </a:fld>
            <a:endParaRPr lang="nl-US"/>
          </a:p>
        </p:txBody>
      </p:sp>
      <p:sp>
        <p:nvSpPr>
          <p:cNvPr id="6" name="Tijdelijke aanduiding voor voettekst 5">
            <a:extLst>
              <a:ext uri="{FF2B5EF4-FFF2-40B4-BE49-F238E27FC236}">
                <a16:creationId xmlns:a16="http://schemas.microsoft.com/office/drawing/2014/main" id="{580A44F3-527E-BE4D-BFEA-0A1013035F44}"/>
              </a:ext>
            </a:extLst>
          </p:cNvPr>
          <p:cNvSpPr>
            <a:spLocks noGrp="1"/>
          </p:cNvSpPr>
          <p:nvPr>
            <p:ph type="ftr" sz="quarter" idx="11"/>
          </p:nvPr>
        </p:nvSpPr>
        <p:spPr/>
        <p:txBody>
          <a:bodyPr/>
          <a:lstStyle/>
          <a:p>
            <a:r>
              <a:rPr lang="nl-NL"/>
              <a:t>MODarts August 2020</a:t>
            </a:r>
            <a:endParaRPr lang="nl-US"/>
          </a:p>
        </p:txBody>
      </p:sp>
      <p:sp>
        <p:nvSpPr>
          <p:cNvPr id="7" name="Tijdelijke aanduiding voor dianummer 6">
            <a:extLst>
              <a:ext uri="{FF2B5EF4-FFF2-40B4-BE49-F238E27FC236}">
                <a16:creationId xmlns:a16="http://schemas.microsoft.com/office/drawing/2014/main" id="{A0708D5F-F183-DF46-8FBA-82250FF74B89}"/>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163088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719B4-2C53-544A-8DCB-BE95FE51CD18}"/>
              </a:ext>
            </a:extLst>
          </p:cNvPr>
          <p:cNvSpPr>
            <a:spLocks noGrp="1"/>
          </p:cNvSpPr>
          <p:nvPr>
            <p:ph type="title"/>
          </p:nvPr>
        </p:nvSpPr>
        <p:spPr>
          <a:xfrm>
            <a:off x="839788" y="365125"/>
            <a:ext cx="10515600" cy="1325563"/>
          </a:xfrm>
        </p:spPr>
        <p:txBody>
          <a:bodyPr/>
          <a:lstStyle/>
          <a:p>
            <a:r>
              <a:rPr lang="nl-NL"/>
              <a:t>Klik om stijl te bewerken</a:t>
            </a:r>
            <a:endParaRPr lang="nl-US"/>
          </a:p>
        </p:txBody>
      </p:sp>
      <p:sp>
        <p:nvSpPr>
          <p:cNvPr id="3" name="Tijdelijke aanduiding voor tekst 2">
            <a:extLst>
              <a:ext uri="{FF2B5EF4-FFF2-40B4-BE49-F238E27FC236}">
                <a16:creationId xmlns:a16="http://schemas.microsoft.com/office/drawing/2014/main" id="{473C772F-8C84-B04B-B952-23CE1CCFB0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8003432-5A06-474E-887F-555EAA94482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5" name="Tijdelijke aanduiding voor tekst 4">
            <a:extLst>
              <a:ext uri="{FF2B5EF4-FFF2-40B4-BE49-F238E27FC236}">
                <a16:creationId xmlns:a16="http://schemas.microsoft.com/office/drawing/2014/main" id="{AE55FAE1-DB1C-3D45-A258-917905D47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CBBE082-C7C8-3B4E-8B9C-AD0B1DFB95D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7" name="Tijdelijke aanduiding voor datum 6">
            <a:extLst>
              <a:ext uri="{FF2B5EF4-FFF2-40B4-BE49-F238E27FC236}">
                <a16:creationId xmlns:a16="http://schemas.microsoft.com/office/drawing/2014/main" id="{266949B3-A3E4-E843-83D5-68D831BEBE4F}"/>
              </a:ext>
            </a:extLst>
          </p:cNvPr>
          <p:cNvSpPr>
            <a:spLocks noGrp="1"/>
          </p:cNvSpPr>
          <p:nvPr>
            <p:ph type="dt" sz="half" idx="10"/>
          </p:nvPr>
        </p:nvSpPr>
        <p:spPr/>
        <p:txBody>
          <a:bodyPr/>
          <a:lstStyle/>
          <a:p>
            <a:fld id="{BFE07076-516B-AD44-9FF8-B00F739F6489}" type="datetime1">
              <a:rPr lang="nl-NL" smtClean="0"/>
              <a:t>30-08-2020</a:t>
            </a:fld>
            <a:endParaRPr lang="nl-US"/>
          </a:p>
        </p:txBody>
      </p:sp>
      <p:sp>
        <p:nvSpPr>
          <p:cNvPr id="8" name="Tijdelijke aanduiding voor voettekst 7">
            <a:extLst>
              <a:ext uri="{FF2B5EF4-FFF2-40B4-BE49-F238E27FC236}">
                <a16:creationId xmlns:a16="http://schemas.microsoft.com/office/drawing/2014/main" id="{C9AE8581-3731-524E-9F58-75BA7D7FAD0B}"/>
              </a:ext>
            </a:extLst>
          </p:cNvPr>
          <p:cNvSpPr>
            <a:spLocks noGrp="1"/>
          </p:cNvSpPr>
          <p:nvPr>
            <p:ph type="ftr" sz="quarter" idx="11"/>
          </p:nvPr>
        </p:nvSpPr>
        <p:spPr/>
        <p:txBody>
          <a:bodyPr/>
          <a:lstStyle/>
          <a:p>
            <a:r>
              <a:rPr lang="nl-NL"/>
              <a:t>MODarts August 2020</a:t>
            </a:r>
            <a:endParaRPr lang="nl-US"/>
          </a:p>
        </p:txBody>
      </p:sp>
      <p:sp>
        <p:nvSpPr>
          <p:cNvPr id="9" name="Tijdelijke aanduiding voor dianummer 8">
            <a:extLst>
              <a:ext uri="{FF2B5EF4-FFF2-40B4-BE49-F238E27FC236}">
                <a16:creationId xmlns:a16="http://schemas.microsoft.com/office/drawing/2014/main" id="{3C3E262B-C77C-314B-A1A6-9778AFF2CEF1}"/>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65812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FAF103-EFFE-6041-BC87-92B9AB8C9607}"/>
              </a:ext>
            </a:extLst>
          </p:cNvPr>
          <p:cNvSpPr>
            <a:spLocks noGrp="1"/>
          </p:cNvSpPr>
          <p:nvPr>
            <p:ph type="title"/>
          </p:nvPr>
        </p:nvSpPr>
        <p:spPr/>
        <p:txBody>
          <a:bodyPr/>
          <a:lstStyle/>
          <a:p>
            <a:r>
              <a:rPr lang="nl-NL"/>
              <a:t>Klik om stijl te bewerken</a:t>
            </a:r>
            <a:endParaRPr lang="nl-US"/>
          </a:p>
        </p:txBody>
      </p:sp>
      <p:sp>
        <p:nvSpPr>
          <p:cNvPr id="3" name="Tijdelijke aanduiding voor datum 2">
            <a:extLst>
              <a:ext uri="{FF2B5EF4-FFF2-40B4-BE49-F238E27FC236}">
                <a16:creationId xmlns:a16="http://schemas.microsoft.com/office/drawing/2014/main" id="{50C55E1B-0986-F04B-B4DF-24005A948B3C}"/>
              </a:ext>
            </a:extLst>
          </p:cNvPr>
          <p:cNvSpPr>
            <a:spLocks noGrp="1"/>
          </p:cNvSpPr>
          <p:nvPr>
            <p:ph type="dt" sz="half" idx="10"/>
          </p:nvPr>
        </p:nvSpPr>
        <p:spPr/>
        <p:txBody>
          <a:bodyPr/>
          <a:lstStyle/>
          <a:p>
            <a:fld id="{6150B270-7016-FB41-A072-791896CEAE74}" type="datetime1">
              <a:rPr lang="nl-NL" smtClean="0"/>
              <a:t>30-08-2020</a:t>
            </a:fld>
            <a:endParaRPr lang="nl-US"/>
          </a:p>
        </p:txBody>
      </p:sp>
      <p:sp>
        <p:nvSpPr>
          <p:cNvPr id="4" name="Tijdelijke aanduiding voor voettekst 3">
            <a:extLst>
              <a:ext uri="{FF2B5EF4-FFF2-40B4-BE49-F238E27FC236}">
                <a16:creationId xmlns:a16="http://schemas.microsoft.com/office/drawing/2014/main" id="{FD9F46B8-6BB2-7E4D-8E9F-B868C3878007}"/>
              </a:ext>
            </a:extLst>
          </p:cNvPr>
          <p:cNvSpPr>
            <a:spLocks noGrp="1"/>
          </p:cNvSpPr>
          <p:nvPr>
            <p:ph type="ftr" sz="quarter" idx="11"/>
          </p:nvPr>
        </p:nvSpPr>
        <p:spPr/>
        <p:txBody>
          <a:bodyPr/>
          <a:lstStyle/>
          <a:p>
            <a:r>
              <a:rPr lang="nl-NL"/>
              <a:t>MODarts August 2020</a:t>
            </a:r>
            <a:endParaRPr lang="nl-US"/>
          </a:p>
        </p:txBody>
      </p:sp>
      <p:sp>
        <p:nvSpPr>
          <p:cNvPr id="5" name="Tijdelijke aanduiding voor dianummer 4">
            <a:extLst>
              <a:ext uri="{FF2B5EF4-FFF2-40B4-BE49-F238E27FC236}">
                <a16:creationId xmlns:a16="http://schemas.microsoft.com/office/drawing/2014/main" id="{EF1BBAFA-1267-DE41-A70D-2534C5111073}"/>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172363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045DBB8-D8E5-424F-8C18-1214D3A4D5BF}"/>
              </a:ext>
            </a:extLst>
          </p:cNvPr>
          <p:cNvSpPr>
            <a:spLocks noGrp="1"/>
          </p:cNvSpPr>
          <p:nvPr>
            <p:ph type="dt" sz="half" idx="10"/>
          </p:nvPr>
        </p:nvSpPr>
        <p:spPr/>
        <p:txBody>
          <a:bodyPr/>
          <a:lstStyle/>
          <a:p>
            <a:fld id="{8F94F5AF-696E-344A-89F8-E60D43DE3E05}" type="datetime1">
              <a:rPr lang="nl-NL" smtClean="0"/>
              <a:t>30-08-2020</a:t>
            </a:fld>
            <a:endParaRPr lang="nl-US"/>
          </a:p>
        </p:txBody>
      </p:sp>
      <p:sp>
        <p:nvSpPr>
          <p:cNvPr id="3" name="Tijdelijke aanduiding voor voettekst 2">
            <a:extLst>
              <a:ext uri="{FF2B5EF4-FFF2-40B4-BE49-F238E27FC236}">
                <a16:creationId xmlns:a16="http://schemas.microsoft.com/office/drawing/2014/main" id="{49D78894-7B24-A44B-BAE4-11B6F9DD9BF2}"/>
              </a:ext>
            </a:extLst>
          </p:cNvPr>
          <p:cNvSpPr>
            <a:spLocks noGrp="1"/>
          </p:cNvSpPr>
          <p:nvPr>
            <p:ph type="ftr" sz="quarter" idx="11"/>
          </p:nvPr>
        </p:nvSpPr>
        <p:spPr/>
        <p:txBody>
          <a:bodyPr/>
          <a:lstStyle/>
          <a:p>
            <a:r>
              <a:rPr lang="nl-NL"/>
              <a:t>MODarts August 2020</a:t>
            </a:r>
            <a:endParaRPr lang="nl-US"/>
          </a:p>
        </p:txBody>
      </p:sp>
      <p:sp>
        <p:nvSpPr>
          <p:cNvPr id="4" name="Tijdelijke aanduiding voor dianummer 3">
            <a:extLst>
              <a:ext uri="{FF2B5EF4-FFF2-40B4-BE49-F238E27FC236}">
                <a16:creationId xmlns:a16="http://schemas.microsoft.com/office/drawing/2014/main" id="{CF00AE09-F863-3945-9134-80E17B7A2850}"/>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211025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832E4-E2CF-BA4E-9A4C-6DB0CC1185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US"/>
          </a:p>
        </p:txBody>
      </p:sp>
      <p:sp>
        <p:nvSpPr>
          <p:cNvPr id="3" name="Tijdelijke aanduiding voor inhoud 2">
            <a:extLst>
              <a:ext uri="{FF2B5EF4-FFF2-40B4-BE49-F238E27FC236}">
                <a16:creationId xmlns:a16="http://schemas.microsoft.com/office/drawing/2014/main" id="{29D00FF2-8095-6B4A-95F5-65169307D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4" name="Tijdelijke aanduiding voor tekst 3">
            <a:extLst>
              <a:ext uri="{FF2B5EF4-FFF2-40B4-BE49-F238E27FC236}">
                <a16:creationId xmlns:a16="http://schemas.microsoft.com/office/drawing/2014/main" id="{7865416F-ED97-6F4F-8D76-1276301D8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684B861-ABD4-AB46-8DE3-090E0EE015AC}"/>
              </a:ext>
            </a:extLst>
          </p:cNvPr>
          <p:cNvSpPr>
            <a:spLocks noGrp="1"/>
          </p:cNvSpPr>
          <p:nvPr>
            <p:ph type="dt" sz="half" idx="10"/>
          </p:nvPr>
        </p:nvSpPr>
        <p:spPr/>
        <p:txBody>
          <a:bodyPr/>
          <a:lstStyle/>
          <a:p>
            <a:fld id="{54C2785D-A088-654D-8232-6C3964D0ED16}" type="datetime1">
              <a:rPr lang="nl-NL" smtClean="0"/>
              <a:t>30-08-2020</a:t>
            </a:fld>
            <a:endParaRPr lang="nl-US"/>
          </a:p>
        </p:txBody>
      </p:sp>
      <p:sp>
        <p:nvSpPr>
          <p:cNvPr id="6" name="Tijdelijke aanduiding voor voettekst 5">
            <a:extLst>
              <a:ext uri="{FF2B5EF4-FFF2-40B4-BE49-F238E27FC236}">
                <a16:creationId xmlns:a16="http://schemas.microsoft.com/office/drawing/2014/main" id="{C369680F-BFC0-2948-9386-E8D32BCFF809}"/>
              </a:ext>
            </a:extLst>
          </p:cNvPr>
          <p:cNvSpPr>
            <a:spLocks noGrp="1"/>
          </p:cNvSpPr>
          <p:nvPr>
            <p:ph type="ftr" sz="quarter" idx="11"/>
          </p:nvPr>
        </p:nvSpPr>
        <p:spPr/>
        <p:txBody>
          <a:bodyPr/>
          <a:lstStyle/>
          <a:p>
            <a:r>
              <a:rPr lang="nl-NL"/>
              <a:t>MODarts August 2020</a:t>
            </a:r>
            <a:endParaRPr lang="nl-US"/>
          </a:p>
        </p:txBody>
      </p:sp>
      <p:sp>
        <p:nvSpPr>
          <p:cNvPr id="7" name="Tijdelijke aanduiding voor dianummer 6">
            <a:extLst>
              <a:ext uri="{FF2B5EF4-FFF2-40B4-BE49-F238E27FC236}">
                <a16:creationId xmlns:a16="http://schemas.microsoft.com/office/drawing/2014/main" id="{701A4919-7579-9745-A9E1-26CB2822D224}"/>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2122496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ECAB3-1DBD-5441-8AA9-7F45B500738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US"/>
          </a:p>
        </p:txBody>
      </p:sp>
      <p:sp>
        <p:nvSpPr>
          <p:cNvPr id="3" name="Tijdelijke aanduiding voor afbeelding 2">
            <a:extLst>
              <a:ext uri="{FF2B5EF4-FFF2-40B4-BE49-F238E27FC236}">
                <a16:creationId xmlns:a16="http://schemas.microsoft.com/office/drawing/2014/main" id="{9A535C92-8F13-5B48-9663-0B36CB542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US"/>
          </a:p>
        </p:txBody>
      </p:sp>
      <p:sp>
        <p:nvSpPr>
          <p:cNvPr id="4" name="Tijdelijke aanduiding voor tekst 3">
            <a:extLst>
              <a:ext uri="{FF2B5EF4-FFF2-40B4-BE49-F238E27FC236}">
                <a16:creationId xmlns:a16="http://schemas.microsoft.com/office/drawing/2014/main" id="{79B8DE9D-9F76-5C49-A1CE-46CC98053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1A6731E-0EF0-7D41-A81E-3CC81F484F0F}"/>
              </a:ext>
            </a:extLst>
          </p:cNvPr>
          <p:cNvSpPr>
            <a:spLocks noGrp="1"/>
          </p:cNvSpPr>
          <p:nvPr>
            <p:ph type="dt" sz="half" idx="10"/>
          </p:nvPr>
        </p:nvSpPr>
        <p:spPr/>
        <p:txBody>
          <a:bodyPr/>
          <a:lstStyle/>
          <a:p>
            <a:fld id="{C61E9C91-E217-C745-87A1-33E8711689A2}" type="datetime1">
              <a:rPr lang="nl-NL" smtClean="0"/>
              <a:t>30-08-2020</a:t>
            </a:fld>
            <a:endParaRPr lang="nl-US"/>
          </a:p>
        </p:txBody>
      </p:sp>
      <p:sp>
        <p:nvSpPr>
          <p:cNvPr id="6" name="Tijdelijke aanduiding voor voettekst 5">
            <a:extLst>
              <a:ext uri="{FF2B5EF4-FFF2-40B4-BE49-F238E27FC236}">
                <a16:creationId xmlns:a16="http://schemas.microsoft.com/office/drawing/2014/main" id="{7C676E1F-7412-1B4C-9EE6-C853CC8691D8}"/>
              </a:ext>
            </a:extLst>
          </p:cNvPr>
          <p:cNvSpPr>
            <a:spLocks noGrp="1"/>
          </p:cNvSpPr>
          <p:nvPr>
            <p:ph type="ftr" sz="quarter" idx="11"/>
          </p:nvPr>
        </p:nvSpPr>
        <p:spPr/>
        <p:txBody>
          <a:bodyPr/>
          <a:lstStyle/>
          <a:p>
            <a:r>
              <a:rPr lang="nl-NL"/>
              <a:t>MODarts August 2020</a:t>
            </a:r>
            <a:endParaRPr lang="nl-US"/>
          </a:p>
        </p:txBody>
      </p:sp>
      <p:sp>
        <p:nvSpPr>
          <p:cNvPr id="7" name="Tijdelijke aanduiding voor dianummer 6">
            <a:extLst>
              <a:ext uri="{FF2B5EF4-FFF2-40B4-BE49-F238E27FC236}">
                <a16:creationId xmlns:a16="http://schemas.microsoft.com/office/drawing/2014/main" id="{A4CD1C10-1620-6B4D-B549-A97CC77329FC}"/>
              </a:ext>
            </a:extLst>
          </p:cNvPr>
          <p:cNvSpPr>
            <a:spLocks noGrp="1"/>
          </p:cNvSpPr>
          <p:nvPr>
            <p:ph type="sldNum" sz="quarter" idx="12"/>
          </p:nvPr>
        </p:nvSpPr>
        <p:spPr/>
        <p:txBody>
          <a:bodyPr/>
          <a:lstStyle/>
          <a:p>
            <a:fld id="{162BC7CE-0035-A441-B5AD-80040CB27B18}" type="slidenum">
              <a:rPr lang="nl-US" smtClean="0"/>
              <a:t>‹nr.›</a:t>
            </a:fld>
            <a:endParaRPr lang="nl-US"/>
          </a:p>
        </p:txBody>
      </p:sp>
    </p:spTree>
    <p:extLst>
      <p:ext uri="{BB962C8B-B14F-4D97-AF65-F5344CB8AC3E}">
        <p14:creationId xmlns:p14="http://schemas.microsoft.com/office/powerpoint/2010/main" val="402034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4E0735-B105-CE4C-B71D-2B46EDDB40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US"/>
          </a:p>
        </p:txBody>
      </p:sp>
      <p:sp>
        <p:nvSpPr>
          <p:cNvPr id="3" name="Tijdelijke aanduiding voor tekst 2">
            <a:extLst>
              <a:ext uri="{FF2B5EF4-FFF2-40B4-BE49-F238E27FC236}">
                <a16:creationId xmlns:a16="http://schemas.microsoft.com/office/drawing/2014/main" id="{2281DE29-723C-1643-B98E-A6F918855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US"/>
          </a:p>
        </p:txBody>
      </p:sp>
      <p:sp>
        <p:nvSpPr>
          <p:cNvPr id="4" name="Tijdelijke aanduiding voor datum 3">
            <a:extLst>
              <a:ext uri="{FF2B5EF4-FFF2-40B4-BE49-F238E27FC236}">
                <a16:creationId xmlns:a16="http://schemas.microsoft.com/office/drawing/2014/main" id="{0E4BC74D-CF74-F041-8EB1-135A75FB0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41103-C1F0-2C49-BA10-C3A0A681AE3B}" type="datetime1">
              <a:rPr lang="nl-NL" smtClean="0"/>
              <a:t>30-08-2020</a:t>
            </a:fld>
            <a:endParaRPr lang="nl-US"/>
          </a:p>
        </p:txBody>
      </p:sp>
      <p:sp>
        <p:nvSpPr>
          <p:cNvPr id="5" name="Tijdelijke aanduiding voor voettekst 4">
            <a:extLst>
              <a:ext uri="{FF2B5EF4-FFF2-40B4-BE49-F238E27FC236}">
                <a16:creationId xmlns:a16="http://schemas.microsoft.com/office/drawing/2014/main" id="{C2EDAC7B-5E17-E348-B024-984B13B2C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MODarts August 2020</a:t>
            </a:r>
            <a:endParaRPr lang="nl-US"/>
          </a:p>
        </p:txBody>
      </p:sp>
      <p:sp>
        <p:nvSpPr>
          <p:cNvPr id="6" name="Tijdelijke aanduiding voor dianummer 5">
            <a:extLst>
              <a:ext uri="{FF2B5EF4-FFF2-40B4-BE49-F238E27FC236}">
                <a16:creationId xmlns:a16="http://schemas.microsoft.com/office/drawing/2014/main" id="{7F9D1734-4CD6-864F-A8D8-D1DB8BB47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BC7CE-0035-A441-B5AD-80040CB27B18}" type="slidenum">
              <a:rPr lang="nl-US" smtClean="0"/>
              <a:t>‹nr.›</a:t>
            </a:fld>
            <a:endParaRPr lang="nl-US"/>
          </a:p>
        </p:txBody>
      </p:sp>
    </p:spTree>
    <p:extLst>
      <p:ext uri="{BB962C8B-B14F-4D97-AF65-F5344CB8AC3E}">
        <p14:creationId xmlns:p14="http://schemas.microsoft.com/office/powerpoint/2010/main" val="4149183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3" name="Ondertitel 2">
            <a:extLst>
              <a:ext uri="{FF2B5EF4-FFF2-40B4-BE49-F238E27FC236}">
                <a16:creationId xmlns:a16="http://schemas.microsoft.com/office/drawing/2014/main" id="{D547C5A5-349C-4A4E-8F20-45CC8FE64D1A}"/>
              </a:ext>
            </a:extLst>
          </p:cNvPr>
          <p:cNvSpPr>
            <a:spLocks noGrp="1"/>
          </p:cNvSpPr>
          <p:nvPr>
            <p:ph type="subTitle" idx="1"/>
          </p:nvPr>
        </p:nvSpPr>
        <p:spPr>
          <a:xfrm>
            <a:off x="702469" y="1773238"/>
            <a:ext cx="10787061" cy="1655762"/>
          </a:xfrm>
        </p:spPr>
        <p:txBody>
          <a:bodyPr>
            <a:normAutofit lnSpcReduction="10000"/>
          </a:bodyPr>
          <a:lstStyle/>
          <a:p>
            <a:r>
              <a:rPr lang="nl-US" sz="4000" dirty="0"/>
              <a:t>Possibilities and Benefits of EDR for Motorcycles</a:t>
            </a:r>
          </a:p>
          <a:p>
            <a:endParaRPr lang="nl-US" sz="2800" dirty="0"/>
          </a:p>
          <a:p>
            <a:r>
              <a:rPr lang="nl-US" sz="2800" dirty="0"/>
              <a:t>Kees Duivestein &amp; Jan Paul Peters</a:t>
            </a:r>
          </a:p>
        </p:txBody>
      </p:sp>
      <p:sp>
        <p:nvSpPr>
          <p:cNvPr id="6" name="Rechthoek 5">
            <a:extLst>
              <a:ext uri="{FF2B5EF4-FFF2-40B4-BE49-F238E27FC236}">
                <a16:creationId xmlns:a16="http://schemas.microsoft.com/office/drawing/2014/main" id="{254141DE-BE16-4B47-854B-A1BEBB49FA4B}"/>
              </a:ext>
            </a:extLst>
          </p:cNvPr>
          <p:cNvSpPr/>
          <p:nvPr/>
        </p:nvSpPr>
        <p:spPr>
          <a:xfrm>
            <a:off x="873919" y="4259263"/>
            <a:ext cx="10787060" cy="461665"/>
          </a:xfrm>
          <a:prstGeom prst="rect">
            <a:avLst/>
          </a:prstGeom>
        </p:spPr>
        <p:txBody>
          <a:bodyPr wrap="square">
            <a:spAutoFit/>
          </a:bodyPr>
          <a:lstStyle/>
          <a:p>
            <a:r>
              <a:rPr lang="nl-US" sz="2400" dirty="0"/>
              <a:t>Contribution to the online 13th International Motorcycle Conference by IFZ Cologne</a:t>
            </a:r>
          </a:p>
        </p:txBody>
      </p:sp>
      <p:sp>
        <p:nvSpPr>
          <p:cNvPr id="4" name="Tijdelijke aanduiding voor voettekst 3">
            <a:extLst>
              <a:ext uri="{FF2B5EF4-FFF2-40B4-BE49-F238E27FC236}">
                <a16:creationId xmlns:a16="http://schemas.microsoft.com/office/drawing/2014/main" id="{9CCA59D6-64AA-BC41-A463-5AFFD1BE8295}"/>
              </a:ext>
            </a:extLst>
          </p:cNvPr>
          <p:cNvSpPr>
            <a:spLocks noGrp="1"/>
          </p:cNvSpPr>
          <p:nvPr>
            <p:ph type="ftr" sz="quarter" idx="11"/>
          </p:nvPr>
        </p:nvSpPr>
        <p:spPr/>
        <p:txBody>
          <a:bodyPr/>
          <a:lstStyle/>
          <a:p>
            <a:r>
              <a:rPr lang="nl-NL"/>
              <a:t>MODarts August 2020</a:t>
            </a:r>
            <a:endParaRPr lang="nl-US"/>
          </a:p>
        </p:txBody>
      </p:sp>
      <p:sp>
        <p:nvSpPr>
          <p:cNvPr id="7" name="Tijdelijke aanduiding voor dianummer 6">
            <a:extLst>
              <a:ext uri="{FF2B5EF4-FFF2-40B4-BE49-F238E27FC236}">
                <a16:creationId xmlns:a16="http://schemas.microsoft.com/office/drawing/2014/main" id="{18C04D39-2283-8744-ACB2-FC4F1DDA06BB}"/>
              </a:ext>
            </a:extLst>
          </p:cNvPr>
          <p:cNvSpPr>
            <a:spLocks noGrp="1"/>
          </p:cNvSpPr>
          <p:nvPr>
            <p:ph type="sldNum" sz="quarter" idx="12"/>
          </p:nvPr>
        </p:nvSpPr>
        <p:spPr/>
        <p:txBody>
          <a:bodyPr/>
          <a:lstStyle/>
          <a:p>
            <a:fld id="{162BC7CE-0035-A441-B5AD-80040CB27B18}" type="slidenum">
              <a:rPr lang="nl-US" smtClean="0"/>
              <a:t>1</a:t>
            </a:fld>
            <a:endParaRPr lang="nl-US"/>
          </a:p>
        </p:txBody>
      </p:sp>
      <p:pic>
        <p:nvPicPr>
          <p:cNvPr id="8" name="Afbeelding 7" descr="Afbeelding met tekening&#10;&#10;Automatisch gegenereerde beschrijving">
            <a:extLst>
              <a:ext uri="{FF2B5EF4-FFF2-40B4-BE49-F238E27FC236}">
                <a16:creationId xmlns:a16="http://schemas.microsoft.com/office/drawing/2014/main" id="{2F484BB1-8C68-C244-9FB7-41150C3059CC}"/>
              </a:ext>
            </a:extLst>
          </p:cNvPr>
          <p:cNvPicPr>
            <a:picLocks noChangeAspect="1"/>
          </p:cNvPicPr>
          <p:nvPr/>
        </p:nvPicPr>
        <p:blipFill>
          <a:blip r:embed="rId5"/>
          <a:stretch>
            <a:fillRect/>
          </a:stretch>
        </p:blipFill>
        <p:spPr>
          <a:xfrm>
            <a:off x="0" y="6033693"/>
            <a:ext cx="1064029" cy="824307"/>
          </a:xfrm>
          <a:prstGeom prst="rect">
            <a:avLst/>
          </a:prstGeom>
        </p:spPr>
      </p:pic>
      <p:pic>
        <p:nvPicPr>
          <p:cNvPr id="10" name="Audio 9">
            <a:hlinkClick r:id="" action="ppaction://media"/>
            <a:extLst>
              <a:ext uri="{FF2B5EF4-FFF2-40B4-BE49-F238E27FC236}">
                <a16:creationId xmlns:a16="http://schemas.microsoft.com/office/drawing/2014/main" id="{C5C45399-0F9B-3B41-B15C-070934017D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41818574"/>
      </p:ext>
    </p:extLst>
  </p:cSld>
  <p:clrMapOvr>
    <a:masterClrMapping/>
  </p:clrMapOvr>
  <mc:AlternateContent xmlns:mc="http://schemas.openxmlformats.org/markup-compatibility/2006" xmlns:p14="http://schemas.microsoft.com/office/powerpoint/2010/main">
    <mc:Choice Requires="p14">
      <p:transition spd="slow" p14:dur="2000" advTm="41728"/>
    </mc:Choice>
    <mc:Fallback xmlns="">
      <p:transition spd="slow" advTm="4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840001" y="823230"/>
            <a:ext cx="1078706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US" sz="4000" dirty="0"/>
              <a:t>Accident Analyses (2)</a:t>
            </a:r>
          </a:p>
        </p:txBody>
      </p:sp>
      <p:pic>
        <p:nvPicPr>
          <p:cNvPr id="9" name="Afbeelding 8" descr="Afbeelding met schermafbeelding&#10;&#10;Automatisch gegenereerde beschrijving">
            <a:extLst>
              <a:ext uri="{FF2B5EF4-FFF2-40B4-BE49-F238E27FC236}">
                <a16:creationId xmlns:a16="http://schemas.microsoft.com/office/drawing/2014/main" id="{6F500866-06A7-8F49-B070-0EB3D236D55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4938" y="1448790"/>
            <a:ext cx="10977878" cy="4091917"/>
          </a:xfrm>
          <a:prstGeom prst="rect">
            <a:avLst/>
          </a:prstGeom>
        </p:spPr>
      </p:pic>
      <p:sp>
        <p:nvSpPr>
          <p:cNvPr id="3" name="Rechthoek 2">
            <a:extLst>
              <a:ext uri="{FF2B5EF4-FFF2-40B4-BE49-F238E27FC236}">
                <a16:creationId xmlns:a16="http://schemas.microsoft.com/office/drawing/2014/main" id="{EF45C379-33AD-AE46-910B-B491A9A117FC}"/>
              </a:ext>
            </a:extLst>
          </p:cNvPr>
          <p:cNvSpPr/>
          <p:nvPr/>
        </p:nvSpPr>
        <p:spPr>
          <a:xfrm>
            <a:off x="3637633" y="5625119"/>
            <a:ext cx="4916731" cy="369332"/>
          </a:xfrm>
          <a:prstGeom prst="rect">
            <a:avLst/>
          </a:prstGeom>
        </p:spPr>
        <p:txBody>
          <a:bodyPr wrap="none">
            <a:spAutoFit/>
          </a:bodyPr>
          <a:lstStyle/>
          <a:p>
            <a:pPr algn="ctr">
              <a:spcAft>
                <a:spcPts val="0"/>
              </a:spcAft>
            </a:pPr>
            <a:r>
              <a:rPr lang="en-US" u="sng" dirty="0">
                <a:latin typeface="Arial" panose="020B0604020202020204" pitchFamily="34" charset="0"/>
                <a:ea typeface="SimSun" panose="02010600030101010101" pitchFamily="2" charset="-122"/>
                <a:cs typeface="Times New Roman" panose="02020603050405020304" pitchFamily="18" charset="0"/>
              </a:rPr>
              <a:t>Diagram 3: displacement-time diagram case B</a:t>
            </a:r>
            <a:endParaRPr lang="nl-US" sz="20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Rechthoek 3">
            <a:extLst>
              <a:ext uri="{FF2B5EF4-FFF2-40B4-BE49-F238E27FC236}">
                <a16:creationId xmlns:a16="http://schemas.microsoft.com/office/drawing/2014/main" id="{7CB2B3EE-B76A-1A40-9073-7B4C7D06A19D}"/>
              </a:ext>
            </a:extLst>
          </p:cNvPr>
          <p:cNvSpPr/>
          <p:nvPr/>
        </p:nvSpPr>
        <p:spPr>
          <a:xfrm>
            <a:off x="5116673" y="1619376"/>
            <a:ext cx="1343504" cy="2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0" name="Rechthoek 9">
            <a:extLst>
              <a:ext uri="{FF2B5EF4-FFF2-40B4-BE49-F238E27FC236}">
                <a16:creationId xmlns:a16="http://schemas.microsoft.com/office/drawing/2014/main" id="{FEC63209-8C40-614C-A141-2D318BC4E774}"/>
              </a:ext>
            </a:extLst>
          </p:cNvPr>
          <p:cNvSpPr/>
          <p:nvPr/>
        </p:nvSpPr>
        <p:spPr>
          <a:xfrm>
            <a:off x="4782638" y="3264836"/>
            <a:ext cx="1271239" cy="21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1" name="Rechthoek 10">
            <a:extLst>
              <a:ext uri="{FF2B5EF4-FFF2-40B4-BE49-F238E27FC236}">
                <a16:creationId xmlns:a16="http://schemas.microsoft.com/office/drawing/2014/main" id="{8D590CE2-9D45-2B40-83D1-5FF5C3FAD851}"/>
              </a:ext>
            </a:extLst>
          </p:cNvPr>
          <p:cNvSpPr/>
          <p:nvPr/>
        </p:nvSpPr>
        <p:spPr>
          <a:xfrm>
            <a:off x="7917463" y="2900004"/>
            <a:ext cx="981285" cy="32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7" name="Tijdelijke aanduiding voor voettekst 6">
            <a:extLst>
              <a:ext uri="{FF2B5EF4-FFF2-40B4-BE49-F238E27FC236}">
                <a16:creationId xmlns:a16="http://schemas.microsoft.com/office/drawing/2014/main" id="{8D6041F1-5211-0841-9AAC-7A7DEC004CDA}"/>
              </a:ext>
            </a:extLst>
          </p:cNvPr>
          <p:cNvSpPr>
            <a:spLocks noGrp="1"/>
          </p:cNvSpPr>
          <p:nvPr>
            <p:ph type="ftr" sz="quarter" idx="11"/>
          </p:nvPr>
        </p:nvSpPr>
        <p:spPr/>
        <p:txBody>
          <a:bodyPr/>
          <a:lstStyle/>
          <a:p>
            <a:r>
              <a:rPr lang="nl-NL"/>
              <a:t>MODarts August 2020</a:t>
            </a:r>
            <a:endParaRPr lang="nl-US"/>
          </a:p>
        </p:txBody>
      </p:sp>
      <p:sp>
        <p:nvSpPr>
          <p:cNvPr id="8" name="Tijdelijke aanduiding voor dianummer 7">
            <a:extLst>
              <a:ext uri="{FF2B5EF4-FFF2-40B4-BE49-F238E27FC236}">
                <a16:creationId xmlns:a16="http://schemas.microsoft.com/office/drawing/2014/main" id="{25376FA2-FDA7-EE40-B7C9-D10C3FD3EE89}"/>
              </a:ext>
            </a:extLst>
          </p:cNvPr>
          <p:cNvSpPr>
            <a:spLocks noGrp="1"/>
          </p:cNvSpPr>
          <p:nvPr>
            <p:ph type="sldNum" sz="quarter" idx="12"/>
          </p:nvPr>
        </p:nvSpPr>
        <p:spPr/>
        <p:txBody>
          <a:bodyPr/>
          <a:lstStyle/>
          <a:p>
            <a:fld id="{162BC7CE-0035-A441-B5AD-80040CB27B18}" type="slidenum">
              <a:rPr lang="nl-US" smtClean="0"/>
              <a:t>10</a:t>
            </a:fld>
            <a:endParaRPr lang="nl-US"/>
          </a:p>
        </p:txBody>
      </p:sp>
      <p:pic>
        <p:nvPicPr>
          <p:cNvPr id="12" name="Afbeelding 11" descr="Afbeelding met tekening&#10;&#10;Automatisch gegenereerde beschrijving">
            <a:extLst>
              <a:ext uri="{FF2B5EF4-FFF2-40B4-BE49-F238E27FC236}">
                <a16:creationId xmlns:a16="http://schemas.microsoft.com/office/drawing/2014/main" id="{F817E009-6F22-0341-AFE4-659D3CA3D9B7}"/>
              </a:ext>
            </a:extLst>
          </p:cNvPr>
          <p:cNvPicPr>
            <a:picLocks noChangeAspect="1"/>
          </p:cNvPicPr>
          <p:nvPr/>
        </p:nvPicPr>
        <p:blipFill>
          <a:blip r:embed="rId6"/>
          <a:stretch>
            <a:fillRect/>
          </a:stretch>
        </p:blipFill>
        <p:spPr>
          <a:xfrm>
            <a:off x="0" y="6033693"/>
            <a:ext cx="1064029" cy="824307"/>
          </a:xfrm>
          <a:prstGeom prst="rect">
            <a:avLst/>
          </a:prstGeom>
        </p:spPr>
      </p:pic>
      <p:pic>
        <p:nvPicPr>
          <p:cNvPr id="14" name="Audio 13">
            <a:hlinkClick r:id="" action="ppaction://media"/>
            <a:extLst>
              <a:ext uri="{FF2B5EF4-FFF2-40B4-BE49-F238E27FC236}">
                <a16:creationId xmlns:a16="http://schemas.microsoft.com/office/drawing/2014/main" id="{7B3C0249-7889-514E-B647-A65E4545FB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93363612"/>
      </p:ext>
    </p:extLst>
  </p:cSld>
  <p:clrMapOvr>
    <a:masterClrMapping/>
  </p:clrMapOvr>
  <mc:AlternateContent xmlns:mc="http://schemas.openxmlformats.org/markup-compatibility/2006">
    <mc:Choice xmlns:p14="http://schemas.microsoft.com/office/powerpoint/2010/main" Requires="p14">
      <p:transition spd="slow" p14:dur="2000" advTm="35376"/>
    </mc:Choice>
    <mc:Fallback>
      <p:transition spd="slow" advTm="3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702469" y="899087"/>
            <a:ext cx="1078706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US" sz="4000" dirty="0"/>
              <a:t>Accident Analyses (2)</a:t>
            </a:r>
          </a:p>
        </p:txBody>
      </p:sp>
      <p:pic>
        <p:nvPicPr>
          <p:cNvPr id="7" name="Afbeelding 6">
            <a:extLst>
              <a:ext uri="{FF2B5EF4-FFF2-40B4-BE49-F238E27FC236}">
                <a16:creationId xmlns:a16="http://schemas.microsoft.com/office/drawing/2014/main" id="{499CD3A8-C86D-D247-911E-66BDC144E06C}"/>
              </a:ext>
            </a:extLst>
          </p:cNvPr>
          <p:cNvPicPr/>
          <p:nvPr/>
        </p:nvPicPr>
        <p:blipFill>
          <a:blip r:embed="rId5">
            <a:extLst>
              <a:ext uri="{28A0092B-C50C-407E-A947-70E740481C1C}">
                <a14:useLocalDpi xmlns:a14="http://schemas.microsoft.com/office/drawing/2010/main" val="0"/>
              </a:ext>
            </a:extLst>
          </a:blip>
          <a:stretch>
            <a:fillRect/>
          </a:stretch>
        </p:blipFill>
        <p:spPr>
          <a:xfrm>
            <a:off x="1270660" y="1448791"/>
            <a:ext cx="9666514" cy="4717834"/>
          </a:xfrm>
          <a:prstGeom prst="rect">
            <a:avLst/>
          </a:prstGeom>
        </p:spPr>
      </p:pic>
      <p:sp>
        <p:nvSpPr>
          <p:cNvPr id="3" name="Rechthoek 2">
            <a:extLst>
              <a:ext uri="{FF2B5EF4-FFF2-40B4-BE49-F238E27FC236}">
                <a16:creationId xmlns:a16="http://schemas.microsoft.com/office/drawing/2014/main" id="{BF76FC28-E40C-E041-8770-BEDAD20F4914}"/>
              </a:ext>
            </a:extLst>
          </p:cNvPr>
          <p:cNvSpPr/>
          <p:nvPr/>
        </p:nvSpPr>
        <p:spPr>
          <a:xfrm>
            <a:off x="2029945" y="6156633"/>
            <a:ext cx="8396186" cy="369332"/>
          </a:xfrm>
          <a:prstGeom prst="rect">
            <a:avLst/>
          </a:prstGeom>
        </p:spPr>
        <p:txBody>
          <a:bodyPr wrap="square">
            <a:spAutoFit/>
          </a:bodyPr>
          <a:lstStyle/>
          <a:p>
            <a:pPr algn="ctr">
              <a:spcAft>
                <a:spcPts val="0"/>
              </a:spcAft>
            </a:pPr>
            <a:r>
              <a:rPr lang="en-US" u="sng" dirty="0">
                <a:latin typeface="Arial" panose="020B0604020202020204" pitchFamily="34" charset="0"/>
                <a:ea typeface="SimSun" panose="02010600030101010101" pitchFamily="2" charset="-122"/>
                <a:cs typeface="Arial" panose="020B0604020202020204" pitchFamily="34" charset="0"/>
              </a:rPr>
              <a:t>Diagram 4: Event data recordings (correction in legenda: MPH = km/h)</a:t>
            </a:r>
            <a:endParaRPr lang="nl-US" sz="20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Tijdelijke aanduiding voor voettekst 3">
            <a:extLst>
              <a:ext uri="{FF2B5EF4-FFF2-40B4-BE49-F238E27FC236}">
                <a16:creationId xmlns:a16="http://schemas.microsoft.com/office/drawing/2014/main" id="{AD6660EB-3D58-044C-B7D2-E43EC8471EFF}"/>
              </a:ext>
            </a:extLst>
          </p:cNvPr>
          <p:cNvSpPr>
            <a:spLocks noGrp="1"/>
          </p:cNvSpPr>
          <p:nvPr>
            <p:ph type="ftr" sz="quarter" idx="11"/>
          </p:nvPr>
        </p:nvSpPr>
        <p:spPr/>
        <p:txBody>
          <a:bodyPr/>
          <a:lstStyle/>
          <a:p>
            <a:r>
              <a:rPr lang="nl-NL"/>
              <a:t>MODarts August 2020</a:t>
            </a:r>
            <a:endParaRPr lang="nl-US"/>
          </a:p>
        </p:txBody>
      </p:sp>
      <p:sp>
        <p:nvSpPr>
          <p:cNvPr id="8" name="Tijdelijke aanduiding voor dianummer 7">
            <a:extLst>
              <a:ext uri="{FF2B5EF4-FFF2-40B4-BE49-F238E27FC236}">
                <a16:creationId xmlns:a16="http://schemas.microsoft.com/office/drawing/2014/main" id="{520DF437-B67E-E344-9EBB-5E838ADCD791}"/>
              </a:ext>
            </a:extLst>
          </p:cNvPr>
          <p:cNvSpPr>
            <a:spLocks noGrp="1"/>
          </p:cNvSpPr>
          <p:nvPr>
            <p:ph type="sldNum" sz="quarter" idx="12"/>
          </p:nvPr>
        </p:nvSpPr>
        <p:spPr/>
        <p:txBody>
          <a:bodyPr/>
          <a:lstStyle/>
          <a:p>
            <a:fld id="{162BC7CE-0035-A441-B5AD-80040CB27B18}" type="slidenum">
              <a:rPr lang="nl-US" smtClean="0"/>
              <a:t>11</a:t>
            </a:fld>
            <a:endParaRPr lang="nl-US"/>
          </a:p>
        </p:txBody>
      </p:sp>
      <p:pic>
        <p:nvPicPr>
          <p:cNvPr id="9" name="Afbeelding 8" descr="Afbeelding met tekening&#10;&#10;Automatisch gegenereerde beschrijving">
            <a:extLst>
              <a:ext uri="{FF2B5EF4-FFF2-40B4-BE49-F238E27FC236}">
                <a16:creationId xmlns:a16="http://schemas.microsoft.com/office/drawing/2014/main" id="{1AEF9037-7089-9241-BC77-76F9DDF81FFC}"/>
              </a:ext>
            </a:extLst>
          </p:cNvPr>
          <p:cNvPicPr>
            <a:picLocks noChangeAspect="1"/>
          </p:cNvPicPr>
          <p:nvPr/>
        </p:nvPicPr>
        <p:blipFill>
          <a:blip r:embed="rId6"/>
          <a:stretch>
            <a:fillRect/>
          </a:stretch>
        </p:blipFill>
        <p:spPr>
          <a:xfrm>
            <a:off x="0" y="6033693"/>
            <a:ext cx="1064029" cy="824307"/>
          </a:xfrm>
          <a:prstGeom prst="rect">
            <a:avLst/>
          </a:prstGeom>
        </p:spPr>
      </p:pic>
      <p:pic>
        <p:nvPicPr>
          <p:cNvPr id="10" name="Audio 9">
            <a:hlinkClick r:id="" action="ppaction://media"/>
            <a:extLst>
              <a:ext uri="{FF2B5EF4-FFF2-40B4-BE49-F238E27FC236}">
                <a16:creationId xmlns:a16="http://schemas.microsoft.com/office/drawing/2014/main" id="{4884DD9F-2599-D246-B669-C5526EB4BE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cxnSp>
        <p:nvCxnSpPr>
          <p:cNvPr id="15" name="Rechte verbindingslijn met pijl 14">
            <a:extLst>
              <a:ext uri="{FF2B5EF4-FFF2-40B4-BE49-F238E27FC236}">
                <a16:creationId xmlns:a16="http://schemas.microsoft.com/office/drawing/2014/main" id="{F5639CD1-3B1A-D246-ADBC-B1C9AFFE68FA}"/>
              </a:ext>
            </a:extLst>
          </p:cNvPr>
          <p:cNvCxnSpPr>
            <a:cxnSpLocks/>
          </p:cNvCxnSpPr>
          <p:nvPr/>
        </p:nvCxnSpPr>
        <p:spPr>
          <a:xfrm flipH="1">
            <a:off x="1898248" y="4821913"/>
            <a:ext cx="451413" cy="88690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97527C1B-9571-FF48-86D6-3EC81723D529}"/>
              </a:ext>
            </a:extLst>
          </p:cNvPr>
          <p:cNvCxnSpPr/>
          <p:nvPr/>
        </p:nvCxnSpPr>
        <p:spPr>
          <a:xfrm flipH="1" flipV="1">
            <a:off x="1898248" y="4092708"/>
            <a:ext cx="451413" cy="72920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05B74FAC-60D2-4E4B-9D11-88F6F013329D}"/>
              </a:ext>
            </a:extLst>
          </p:cNvPr>
          <p:cNvCxnSpPr>
            <a:cxnSpLocks/>
          </p:cNvCxnSpPr>
          <p:nvPr/>
        </p:nvCxnSpPr>
        <p:spPr>
          <a:xfrm>
            <a:off x="4038600" y="4457310"/>
            <a:ext cx="1" cy="75615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4FC7FCD6-25DD-A745-B809-C83191EDA9B9}"/>
              </a:ext>
            </a:extLst>
          </p:cNvPr>
          <p:cNvCxnSpPr>
            <a:cxnSpLocks/>
          </p:cNvCxnSpPr>
          <p:nvPr/>
        </p:nvCxnSpPr>
        <p:spPr>
          <a:xfrm>
            <a:off x="4460789" y="4981644"/>
            <a:ext cx="0" cy="81564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28269"/>
      </p:ext>
    </p:extLst>
  </p:cSld>
  <p:clrMapOvr>
    <a:masterClrMapping/>
  </p:clrMapOvr>
  <mc:AlternateContent xmlns:mc="http://schemas.openxmlformats.org/markup-compatibility/2006" xmlns:p14="http://schemas.microsoft.com/office/powerpoint/2010/main">
    <mc:Choice Requires="p14">
      <p:transition spd="slow" p14:dur="2000" advTm="36192"/>
    </mc:Choice>
    <mc:Fallback xmlns="">
      <p:transition spd="slow" advTm="3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nodeType="afterEffect">
                                  <p:stCondLst>
                                    <p:cond delay="4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4501"/>
                            </p:stCondLst>
                            <p:childTnLst>
                              <p:par>
                                <p:cTn id="11" presetID="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4501"/>
                            </p:stCondLst>
                            <p:childTnLst>
                              <p:par>
                                <p:cTn id="14" presetID="1" presetClass="entr" presetSubtype="0" fill="hold" nodeType="afterEffect">
                                  <p:stCondLst>
                                    <p:cond delay="50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9501"/>
                            </p:stCondLst>
                            <p:childTnLst>
                              <p:par>
                                <p:cTn id="17" presetID="1" presetClass="entr" presetSubtype="0" fill="hold" nodeType="afterEffect">
                                  <p:stCondLst>
                                    <p:cond delay="100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627364" y="1240415"/>
            <a:ext cx="11474605" cy="40260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4000" b="1" u="sng" dirty="0" err="1"/>
              <a:t>Conclusions</a:t>
            </a:r>
            <a:r>
              <a:rPr lang="nl-NL" sz="4000" b="1" u="sng" dirty="0"/>
              <a:t> &amp; </a:t>
            </a:r>
            <a:r>
              <a:rPr lang="nl-NL" sz="4000" b="1" u="sng" dirty="0" err="1"/>
              <a:t>recommendations</a:t>
            </a:r>
            <a:r>
              <a:rPr lang="nl-NL" sz="4000" b="1" u="sng" dirty="0"/>
              <a:t> (1)</a:t>
            </a:r>
            <a:endParaRPr lang="nl-US" sz="4000" b="1" dirty="0"/>
          </a:p>
          <a:p>
            <a:pPr algn="l"/>
            <a:endParaRPr lang="nl-US" sz="2800" dirty="0"/>
          </a:p>
          <a:p>
            <a:pPr algn="l"/>
            <a:r>
              <a:rPr lang="nl-US" sz="2800" dirty="0"/>
              <a:t>Answers to the research questions:</a:t>
            </a:r>
          </a:p>
          <a:p>
            <a:pPr marL="457200" lvl="0" indent="-457200" algn="l">
              <a:buFont typeface="+mj-lt"/>
              <a:buAutoNum type="arabicPeriod"/>
            </a:pPr>
            <a:r>
              <a:rPr lang="en-US" dirty="0">
                <a:latin typeface="Calibri" panose="020F0502020204030204" pitchFamily="34" charset="0"/>
                <a:cs typeface="Calibri" panose="020F0502020204030204" pitchFamily="34" charset="0"/>
              </a:rPr>
              <a:t>Technical solutions for EDR in motorcycles are within reach or available</a:t>
            </a:r>
            <a:r>
              <a:rPr lang="nl-NL" dirty="0">
                <a:latin typeface="Calibri" panose="020F0502020204030204" pitchFamily="34" charset="0"/>
                <a:cs typeface="Calibri" panose="020F0502020204030204" pitchFamily="34" charset="0"/>
              </a:rPr>
              <a:t> </a:t>
            </a:r>
            <a:r>
              <a:rPr lang="nl-NL" dirty="0" err="1">
                <a:latin typeface="Calibri" panose="020F0502020204030204" pitchFamily="34" charset="0"/>
                <a:cs typeface="Calibri" panose="020F0502020204030204" pitchFamily="34" charset="0"/>
              </a:rPr>
              <a:t>and</a:t>
            </a:r>
            <a:r>
              <a:rPr lang="nl-NL" dirty="0">
                <a:latin typeface="Calibri" panose="020F0502020204030204" pitchFamily="34" charset="0"/>
                <a:cs typeface="Calibri" panose="020F0502020204030204" pitchFamily="34" charset="0"/>
              </a:rPr>
              <a:t> ready </a:t>
            </a:r>
            <a:r>
              <a:rPr lang="nl-NL" dirty="0" err="1">
                <a:latin typeface="Calibri" panose="020F0502020204030204" pitchFamily="34" charset="0"/>
                <a:cs typeface="Calibri" panose="020F0502020204030204" pitchFamily="34" charset="0"/>
              </a:rPr>
              <a:t>for</a:t>
            </a:r>
            <a:r>
              <a:rPr lang="nl-NL" dirty="0">
                <a:latin typeface="Calibri" panose="020F0502020204030204" pitchFamily="34" charset="0"/>
                <a:cs typeface="Calibri" panose="020F0502020204030204" pitchFamily="34" charset="0"/>
              </a:rPr>
              <a:t> large </a:t>
            </a:r>
            <a:r>
              <a:rPr lang="nl-NL" dirty="0" err="1">
                <a:latin typeface="Calibri" panose="020F0502020204030204" pitchFamily="34" charset="0"/>
                <a:cs typeface="Calibri" panose="020F0502020204030204" pitchFamily="34" charset="0"/>
              </a:rPr>
              <a:t>scale</a:t>
            </a:r>
            <a:r>
              <a:rPr lang="nl-NL" dirty="0">
                <a:latin typeface="Calibri" panose="020F0502020204030204" pitchFamily="34" charset="0"/>
                <a:cs typeface="Calibri" panose="020F0502020204030204" pitchFamily="34" charset="0"/>
              </a:rPr>
              <a:t> </a:t>
            </a:r>
            <a:r>
              <a:rPr lang="nl-NL" dirty="0" err="1">
                <a:latin typeface="Calibri" panose="020F0502020204030204" pitchFamily="34" charset="0"/>
                <a:cs typeface="Calibri" panose="020F0502020204030204" pitchFamily="34" charset="0"/>
              </a:rPr>
              <a:t>implementation</a:t>
            </a:r>
            <a:r>
              <a:rPr lang="nl-NL" dirty="0">
                <a:latin typeface="Calibri" panose="020F0502020204030204" pitchFamily="34" charset="0"/>
                <a:cs typeface="Calibri" panose="020F0502020204030204" pitchFamily="34" charset="0"/>
              </a:rPr>
              <a:t>.</a:t>
            </a:r>
          </a:p>
          <a:p>
            <a:pPr marL="457200" lvl="0" indent="-457200" algn="l">
              <a:buFont typeface="+mj-lt"/>
              <a:buAutoNum type="arabicPeriod"/>
            </a:pPr>
            <a:r>
              <a:rPr lang="en-US" dirty="0">
                <a:latin typeface="Calibri" panose="020F0502020204030204" pitchFamily="34" charset="0"/>
                <a:cs typeface="Calibri" panose="020F0502020204030204" pitchFamily="34" charset="0"/>
              </a:rPr>
              <a:t>EDR-data can enhance and enrich analyses on accident causation and vehicle </a:t>
            </a:r>
            <a:r>
              <a:rPr lang="en-US" dirty="0" err="1">
                <a:latin typeface="Calibri" panose="020F0502020204030204" pitchFamily="34" charset="0"/>
                <a:cs typeface="Calibri" panose="020F0502020204030204" pitchFamily="34" charset="0"/>
              </a:rPr>
              <a:t>behaviour</a:t>
            </a:r>
            <a:r>
              <a:rPr lang="en-US" dirty="0">
                <a:latin typeface="Calibri" panose="020F0502020204030204" pitchFamily="34" charset="0"/>
                <a:cs typeface="Calibri" panose="020F0502020204030204" pitchFamily="34" charset="0"/>
              </a:rPr>
              <a:t> in case of impactful events.</a:t>
            </a:r>
            <a:endParaRPr lang="nl-US" dirty="0">
              <a:latin typeface="Calibri" panose="020F0502020204030204" pitchFamily="34" charset="0"/>
              <a:cs typeface="Calibri" panose="020F0502020204030204" pitchFamily="34" charset="0"/>
            </a:endParaRPr>
          </a:p>
          <a:p>
            <a:pPr marL="457200" lvl="0" indent="-457200" algn="l">
              <a:buFont typeface="+mj-lt"/>
              <a:buAutoNum type="arabicPeriod"/>
            </a:pPr>
            <a:r>
              <a:rPr lang="en-US" dirty="0">
                <a:latin typeface="Calibri" panose="020F0502020204030204" pitchFamily="34" charset="0"/>
                <a:cs typeface="Calibri" panose="020F0502020204030204" pitchFamily="34" charset="0"/>
              </a:rPr>
              <a:t>EDR on Motorcycles will help to understand how and why accidents happen and can contribute to the development of a safer motorcycling</a:t>
            </a:r>
            <a:r>
              <a:rPr lang="nl-US" dirty="0">
                <a:effectLst/>
                <a:latin typeface="Calibri" panose="020F0502020204030204" pitchFamily="34" charset="0"/>
                <a:cs typeface="Calibri" panose="020F0502020204030204" pitchFamily="34" charset="0"/>
              </a:rPr>
              <a:t>. </a:t>
            </a:r>
            <a:endParaRPr lang="nl-US" dirty="0">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4DB4D3E8-7377-6C4E-9A79-2B8A0C33B93D}"/>
              </a:ext>
            </a:extLst>
          </p:cNvPr>
          <p:cNvSpPr>
            <a:spLocks noGrp="1"/>
          </p:cNvSpPr>
          <p:nvPr>
            <p:ph type="ftr" sz="quarter" idx="11"/>
          </p:nvPr>
        </p:nvSpPr>
        <p:spPr/>
        <p:txBody>
          <a:bodyPr/>
          <a:lstStyle/>
          <a:p>
            <a:r>
              <a:rPr lang="nl-NL"/>
              <a:t>MODarts August 2020</a:t>
            </a:r>
            <a:endParaRPr lang="nl-US"/>
          </a:p>
        </p:txBody>
      </p:sp>
      <p:sp>
        <p:nvSpPr>
          <p:cNvPr id="4" name="Tijdelijke aanduiding voor dianummer 3">
            <a:extLst>
              <a:ext uri="{FF2B5EF4-FFF2-40B4-BE49-F238E27FC236}">
                <a16:creationId xmlns:a16="http://schemas.microsoft.com/office/drawing/2014/main" id="{DBF55EF2-302E-A248-B334-49472F3A6977}"/>
              </a:ext>
            </a:extLst>
          </p:cNvPr>
          <p:cNvSpPr>
            <a:spLocks noGrp="1"/>
          </p:cNvSpPr>
          <p:nvPr>
            <p:ph type="sldNum" sz="quarter" idx="12"/>
          </p:nvPr>
        </p:nvSpPr>
        <p:spPr/>
        <p:txBody>
          <a:bodyPr/>
          <a:lstStyle/>
          <a:p>
            <a:fld id="{162BC7CE-0035-A441-B5AD-80040CB27B18}" type="slidenum">
              <a:rPr lang="nl-US" smtClean="0"/>
              <a:t>12</a:t>
            </a:fld>
            <a:endParaRPr lang="nl-US"/>
          </a:p>
        </p:txBody>
      </p:sp>
      <p:pic>
        <p:nvPicPr>
          <p:cNvPr id="7" name="Afbeelding 6" descr="Afbeelding met tekening&#10;&#10;Automatisch gegenereerde beschrijving">
            <a:extLst>
              <a:ext uri="{FF2B5EF4-FFF2-40B4-BE49-F238E27FC236}">
                <a16:creationId xmlns:a16="http://schemas.microsoft.com/office/drawing/2014/main" id="{F9C77218-50CA-3D48-A4A2-EC6B52EAD2D4}"/>
              </a:ext>
            </a:extLst>
          </p:cNvPr>
          <p:cNvPicPr>
            <a:picLocks noChangeAspect="1"/>
          </p:cNvPicPr>
          <p:nvPr/>
        </p:nvPicPr>
        <p:blipFill>
          <a:blip r:embed="rId5"/>
          <a:stretch>
            <a:fillRect/>
          </a:stretch>
        </p:blipFill>
        <p:spPr>
          <a:xfrm>
            <a:off x="0" y="6033693"/>
            <a:ext cx="1064029" cy="824307"/>
          </a:xfrm>
          <a:prstGeom prst="rect">
            <a:avLst/>
          </a:prstGeom>
        </p:spPr>
      </p:pic>
      <p:pic>
        <p:nvPicPr>
          <p:cNvPr id="5" name="Audio 4">
            <a:hlinkClick r:id="" action="ppaction://media"/>
            <a:extLst>
              <a:ext uri="{FF2B5EF4-FFF2-40B4-BE49-F238E27FC236}">
                <a16:creationId xmlns:a16="http://schemas.microsoft.com/office/drawing/2014/main" id="{1F76EDC7-AE28-414F-908B-6DDD6AD20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26386035"/>
      </p:ext>
    </p:extLst>
  </p:cSld>
  <p:clrMapOvr>
    <a:masterClrMapping/>
  </p:clrMapOvr>
  <mc:AlternateContent xmlns:mc="http://schemas.openxmlformats.org/markup-compatibility/2006" xmlns:p14="http://schemas.microsoft.com/office/powerpoint/2010/main">
    <mc:Choice Requires="p14">
      <p:transition spd="slow" p14:dur="2000" advTm="76360"/>
    </mc:Choice>
    <mc:Fallback xmlns="">
      <p:transition spd="slow" advTm="7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532014" y="1086037"/>
            <a:ext cx="11474605" cy="44122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4000" b="1" u="sng" dirty="0" err="1"/>
              <a:t>Conclusions</a:t>
            </a:r>
            <a:r>
              <a:rPr lang="nl-NL" sz="4000" b="1" u="sng" dirty="0"/>
              <a:t> &amp; </a:t>
            </a:r>
            <a:r>
              <a:rPr lang="nl-NL" sz="4000" b="1" u="sng" dirty="0" err="1"/>
              <a:t>recommendations</a:t>
            </a:r>
            <a:r>
              <a:rPr lang="nl-NL" sz="4000" b="1" u="sng" dirty="0"/>
              <a:t> (2)</a:t>
            </a:r>
            <a:endParaRPr lang="nl-US" sz="2800" dirty="0"/>
          </a:p>
          <a:p>
            <a:pPr marL="457200" indent="-457200" algn="l">
              <a:buFont typeface="Arial" panose="020B0604020202020204" pitchFamily="34" charset="0"/>
              <a:buAutoNum type="arabicPeriod"/>
            </a:pPr>
            <a:endParaRPr lang="en-US" dirty="0"/>
          </a:p>
          <a:p>
            <a:pPr marL="457200" indent="-457200" algn="l">
              <a:buFont typeface="Arial" panose="020B0604020202020204" pitchFamily="34" charset="0"/>
              <a:buAutoNum type="arabicPeriod"/>
            </a:pPr>
            <a:r>
              <a:rPr lang="en-US" dirty="0"/>
              <a:t>We </a:t>
            </a:r>
            <a:r>
              <a:rPr lang="en-US" dirty="0">
                <a:solidFill>
                  <a:srgbClr val="000000"/>
                </a:solidFill>
                <a:latin typeface="Calibri" panose="020F0502020204030204" pitchFamily="34" charset="0"/>
              </a:rPr>
              <a:t>recommended the development of a minimum set of parameters that has to be recorded by the EDR in case of an event, a validation program to ensure the reliability and the standardization of the data protocols to allow a single reader for all motorcycle models.</a:t>
            </a:r>
            <a:endParaRPr lang="en-US" sz="2000" dirty="0">
              <a:solidFill>
                <a:srgbClr val="000000"/>
              </a:solidFill>
              <a:latin typeface="Calibri" panose="020F0502020204030204" pitchFamily="34" charset="0"/>
            </a:endParaRPr>
          </a:p>
          <a:p>
            <a:pPr marL="457200" indent="-457200" algn="l">
              <a:buAutoNum type="arabicPeriod"/>
            </a:pPr>
            <a:r>
              <a:rPr lang="en-US" dirty="0">
                <a:solidFill>
                  <a:srgbClr val="000000"/>
                </a:solidFill>
                <a:latin typeface="Calibri" panose="020F0502020204030204" pitchFamily="34" charset="0"/>
              </a:rPr>
              <a:t>We recommend the European Commission together with the industry takes an active role on the development and standardization and validation of EDR</a:t>
            </a:r>
            <a:r>
              <a:rPr lang="en-GB" dirty="0"/>
              <a:t>.</a:t>
            </a:r>
          </a:p>
          <a:p>
            <a:pPr marL="457200" indent="-457200" algn="l">
              <a:buAutoNum type="arabicPeriod"/>
            </a:pPr>
            <a:r>
              <a:rPr lang="en-US" dirty="0" err="1">
                <a:solidFill>
                  <a:srgbClr val="000000"/>
                </a:solidFill>
                <a:latin typeface="Calibri" panose="020F0502020204030204" pitchFamily="34" charset="0"/>
              </a:rPr>
              <a:t>MODarts</a:t>
            </a:r>
            <a:r>
              <a:rPr lang="en-US" dirty="0">
                <a:solidFill>
                  <a:srgbClr val="000000"/>
                </a:solidFill>
                <a:latin typeface="Calibri" panose="020F0502020204030204" pitchFamily="34" charset="0"/>
              </a:rPr>
              <a:t> is ready to assist manufacturers and regulators with the implementation of EDR in Motorcycles.</a:t>
            </a:r>
            <a:endParaRPr lang="nl-US" dirty="0"/>
          </a:p>
        </p:txBody>
      </p:sp>
      <p:sp>
        <p:nvSpPr>
          <p:cNvPr id="3" name="Tijdelijke aanduiding voor voettekst 2">
            <a:extLst>
              <a:ext uri="{FF2B5EF4-FFF2-40B4-BE49-F238E27FC236}">
                <a16:creationId xmlns:a16="http://schemas.microsoft.com/office/drawing/2014/main" id="{76156052-5794-F449-A6EA-3ACE506D698C}"/>
              </a:ext>
            </a:extLst>
          </p:cNvPr>
          <p:cNvSpPr>
            <a:spLocks noGrp="1"/>
          </p:cNvSpPr>
          <p:nvPr>
            <p:ph type="ftr" sz="quarter" idx="11"/>
          </p:nvPr>
        </p:nvSpPr>
        <p:spPr/>
        <p:txBody>
          <a:bodyPr/>
          <a:lstStyle/>
          <a:p>
            <a:r>
              <a:rPr lang="nl-NL"/>
              <a:t>MODarts August 2020</a:t>
            </a:r>
            <a:endParaRPr lang="nl-US"/>
          </a:p>
        </p:txBody>
      </p:sp>
      <p:sp>
        <p:nvSpPr>
          <p:cNvPr id="4" name="Tijdelijke aanduiding voor dianummer 3">
            <a:extLst>
              <a:ext uri="{FF2B5EF4-FFF2-40B4-BE49-F238E27FC236}">
                <a16:creationId xmlns:a16="http://schemas.microsoft.com/office/drawing/2014/main" id="{44BA8266-F212-1D48-85C1-AF156231774B}"/>
              </a:ext>
            </a:extLst>
          </p:cNvPr>
          <p:cNvSpPr>
            <a:spLocks noGrp="1"/>
          </p:cNvSpPr>
          <p:nvPr>
            <p:ph type="sldNum" sz="quarter" idx="12"/>
          </p:nvPr>
        </p:nvSpPr>
        <p:spPr/>
        <p:txBody>
          <a:bodyPr/>
          <a:lstStyle/>
          <a:p>
            <a:fld id="{162BC7CE-0035-A441-B5AD-80040CB27B18}" type="slidenum">
              <a:rPr lang="nl-US" smtClean="0"/>
              <a:t>13</a:t>
            </a:fld>
            <a:endParaRPr lang="nl-US"/>
          </a:p>
        </p:txBody>
      </p:sp>
      <p:pic>
        <p:nvPicPr>
          <p:cNvPr id="7" name="Afbeelding 6" descr="Afbeelding met tekening&#10;&#10;Automatisch gegenereerde beschrijving">
            <a:extLst>
              <a:ext uri="{FF2B5EF4-FFF2-40B4-BE49-F238E27FC236}">
                <a16:creationId xmlns:a16="http://schemas.microsoft.com/office/drawing/2014/main" id="{1C94F4AC-ADB7-4C43-B635-2AA70CCC7F51}"/>
              </a:ext>
            </a:extLst>
          </p:cNvPr>
          <p:cNvPicPr>
            <a:picLocks noChangeAspect="1"/>
          </p:cNvPicPr>
          <p:nvPr/>
        </p:nvPicPr>
        <p:blipFill>
          <a:blip r:embed="rId5"/>
          <a:stretch>
            <a:fillRect/>
          </a:stretch>
        </p:blipFill>
        <p:spPr>
          <a:xfrm>
            <a:off x="0" y="6033693"/>
            <a:ext cx="1064029" cy="824307"/>
          </a:xfrm>
          <a:prstGeom prst="rect">
            <a:avLst/>
          </a:prstGeom>
        </p:spPr>
      </p:pic>
      <p:pic>
        <p:nvPicPr>
          <p:cNvPr id="8" name="Audio 7">
            <a:hlinkClick r:id="" action="ppaction://media"/>
            <a:extLst>
              <a:ext uri="{FF2B5EF4-FFF2-40B4-BE49-F238E27FC236}">
                <a16:creationId xmlns:a16="http://schemas.microsoft.com/office/drawing/2014/main" id="{D42619F8-A050-0943-AA64-AFD4EE0EB2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1034470"/>
      </p:ext>
    </p:extLst>
  </p:cSld>
  <p:clrMapOvr>
    <a:masterClrMapping/>
  </p:clrMapOvr>
  <mc:AlternateContent xmlns:mc="http://schemas.openxmlformats.org/markup-compatibility/2006" xmlns:p14="http://schemas.microsoft.com/office/powerpoint/2010/main">
    <mc:Choice Requires="p14">
      <p:transition spd="slow" p14:dur="2000" advTm="33600"/>
    </mc:Choice>
    <mc:Fallback xmlns="">
      <p:transition spd="slow" advTm="3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579863" y="1656053"/>
            <a:ext cx="11474605" cy="35458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u="sng" dirty="0"/>
              <a:t>Research question:</a:t>
            </a:r>
            <a:endParaRPr lang="nl-US" sz="4000" b="1" dirty="0"/>
          </a:p>
          <a:p>
            <a:pPr algn="l"/>
            <a:r>
              <a:rPr lang="en-US" sz="2800" dirty="0"/>
              <a:t>Three questions will be answered: </a:t>
            </a:r>
            <a:endParaRPr lang="nl-US" sz="2800" dirty="0"/>
          </a:p>
          <a:p>
            <a:pPr marL="457200" lvl="0" indent="-457200" algn="l">
              <a:buFont typeface="+mj-lt"/>
              <a:buAutoNum type="arabicPeriod"/>
            </a:pPr>
            <a:r>
              <a:rPr lang="en-US" sz="2800" dirty="0"/>
              <a:t>What is the state of art, what has been published.</a:t>
            </a:r>
            <a:endParaRPr lang="nl-US" sz="2800" dirty="0"/>
          </a:p>
          <a:p>
            <a:pPr marL="457200" lvl="0" indent="-457200" algn="l">
              <a:buFont typeface="+mj-lt"/>
              <a:buAutoNum type="arabicPeriod"/>
            </a:pPr>
            <a:r>
              <a:rPr lang="en-US" sz="2800" dirty="0"/>
              <a:t>Can a motorcycle EDR provide useful data to </a:t>
            </a:r>
            <a:r>
              <a:rPr lang="en-US" sz="2800" dirty="0" err="1"/>
              <a:t>analyse</a:t>
            </a:r>
            <a:r>
              <a:rPr lang="en-US" sz="2800" dirty="0"/>
              <a:t> an accident. </a:t>
            </a:r>
            <a:endParaRPr lang="nl-US" sz="2800" dirty="0"/>
          </a:p>
          <a:p>
            <a:pPr marL="457200" indent="-457200" algn="l">
              <a:buFont typeface="+mj-lt"/>
              <a:buAutoNum type="arabicPeriod"/>
            </a:pPr>
            <a:r>
              <a:rPr lang="en-US" sz="2800" dirty="0"/>
              <a:t>What are the benefits of motorcycles equipped with EDRs for traffic safety</a:t>
            </a:r>
            <a:r>
              <a:rPr lang="nl-US" sz="2800" dirty="0">
                <a:effectLst/>
              </a:rPr>
              <a:t> </a:t>
            </a:r>
            <a:endParaRPr lang="nl-US" sz="2800" dirty="0"/>
          </a:p>
        </p:txBody>
      </p:sp>
      <p:sp>
        <p:nvSpPr>
          <p:cNvPr id="3" name="Tijdelijke aanduiding voor voettekst 2">
            <a:extLst>
              <a:ext uri="{FF2B5EF4-FFF2-40B4-BE49-F238E27FC236}">
                <a16:creationId xmlns:a16="http://schemas.microsoft.com/office/drawing/2014/main" id="{30252D64-CF93-A643-A45D-2E225AB86B43}"/>
              </a:ext>
            </a:extLst>
          </p:cNvPr>
          <p:cNvSpPr>
            <a:spLocks noGrp="1"/>
          </p:cNvSpPr>
          <p:nvPr>
            <p:ph type="ftr" sz="quarter" idx="11"/>
          </p:nvPr>
        </p:nvSpPr>
        <p:spPr/>
        <p:txBody>
          <a:bodyPr/>
          <a:lstStyle/>
          <a:p>
            <a:r>
              <a:rPr lang="nl-NL" dirty="0" err="1"/>
              <a:t>MODarts</a:t>
            </a:r>
            <a:r>
              <a:rPr lang="nl-NL" dirty="0"/>
              <a:t> August 2020</a:t>
            </a:r>
            <a:endParaRPr lang="nl-US" dirty="0"/>
          </a:p>
        </p:txBody>
      </p:sp>
      <p:sp>
        <p:nvSpPr>
          <p:cNvPr id="4" name="Tijdelijke aanduiding voor dianummer 3">
            <a:extLst>
              <a:ext uri="{FF2B5EF4-FFF2-40B4-BE49-F238E27FC236}">
                <a16:creationId xmlns:a16="http://schemas.microsoft.com/office/drawing/2014/main" id="{7A4091FB-0486-E844-A2F8-1A037180CA14}"/>
              </a:ext>
            </a:extLst>
          </p:cNvPr>
          <p:cNvSpPr>
            <a:spLocks noGrp="1"/>
          </p:cNvSpPr>
          <p:nvPr>
            <p:ph type="sldNum" sz="quarter" idx="12"/>
          </p:nvPr>
        </p:nvSpPr>
        <p:spPr/>
        <p:txBody>
          <a:bodyPr/>
          <a:lstStyle/>
          <a:p>
            <a:fld id="{162BC7CE-0035-A441-B5AD-80040CB27B18}" type="slidenum">
              <a:rPr lang="nl-US" smtClean="0"/>
              <a:t>2</a:t>
            </a:fld>
            <a:endParaRPr lang="nl-US"/>
          </a:p>
        </p:txBody>
      </p:sp>
      <p:pic>
        <p:nvPicPr>
          <p:cNvPr id="8" name="Afbeelding 7" descr="Afbeelding met tekening&#10;&#10;Automatisch gegenereerde beschrijving">
            <a:extLst>
              <a:ext uri="{FF2B5EF4-FFF2-40B4-BE49-F238E27FC236}">
                <a16:creationId xmlns:a16="http://schemas.microsoft.com/office/drawing/2014/main" id="{206D5718-1BBF-AA48-B266-C2E755754653}"/>
              </a:ext>
            </a:extLst>
          </p:cNvPr>
          <p:cNvPicPr>
            <a:picLocks noChangeAspect="1"/>
          </p:cNvPicPr>
          <p:nvPr/>
        </p:nvPicPr>
        <p:blipFill>
          <a:blip r:embed="rId5"/>
          <a:stretch>
            <a:fillRect/>
          </a:stretch>
        </p:blipFill>
        <p:spPr>
          <a:xfrm>
            <a:off x="0" y="6033693"/>
            <a:ext cx="1064029" cy="824307"/>
          </a:xfrm>
          <a:prstGeom prst="rect">
            <a:avLst/>
          </a:prstGeom>
        </p:spPr>
      </p:pic>
      <p:pic>
        <p:nvPicPr>
          <p:cNvPr id="9" name="Audio 8">
            <a:hlinkClick r:id="" action="ppaction://media"/>
            <a:extLst>
              <a:ext uri="{FF2B5EF4-FFF2-40B4-BE49-F238E27FC236}">
                <a16:creationId xmlns:a16="http://schemas.microsoft.com/office/drawing/2014/main" id="{7A374503-CA2E-994F-B027-92BC94F5D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64216760"/>
      </p:ext>
    </p:extLst>
  </p:cSld>
  <p:clrMapOvr>
    <a:masterClrMapping/>
  </p:clrMapOvr>
  <mc:AlternateContent xmlns:mc="http://schemas.openxmlformats.org/markup-compatibility/2006" xmlns:p14="http://schemas.microsoft.com/office/powerpoint/2010/main">
    <mc:Choice Requires="p14">
      <p:transition spd="slow" p14:dur="2000" advTm="42912"/>
    </mc:Choice>
    <mc:Fallback xmlns="">
      <p:transition spd="slow" advTm="4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1524000" y="1656053"/>
            <a:ext cx="10787061" cy="35458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u="sng" dirty="0"/>
              <a:t>Contents</a:t>
            </a:r>
            <a:endParaRPr lang="nl-US" sz="4000" dirty="0"/>
          </a:p>
          <a:p>
            <a:pPr algn="l"/>
            <a:r>
              <a:rPr lang="en-US" sz="3200" dirty="0"/>
              <a:t>- introduction -</a:t>
            </a:r>
          </a:p>
          <a:p>
            <a:pPr algn="l"/>
            <a:r>
              <a:rPr lang="en-US" sz="3200" dirty="0"/>
              <a:t>1.</a:t>
            </a:r>
            <a:r>
              <a:rPr lang="en-US" sz="4000" dirty="0"/>
              <a:t> </a:t>
            </a:r>
            <a:r>
              <a:rPr lang="en-US" sz="3200" dirty="0"/>
              <a:t>EDR</a:t>
            </a:r>
            <a:endParaRPr lang="nl-US" sz="3200" dirty="0"/>
          </a:p>
          <a:p>
            <a:pPr algn="l"/>
            <a:r>
              <a:rPr lang="en-US" sz="3200" dirty="0"/>
              <a:t>2. State of the art</a:t>
            </a:r>
            <a:endParaRPr lang="nl-US" sz="3200" dirty="0"/>
          </a:p>
          <a:p>
            <a:pPr algn="l"/>
            <a:r>
              <a:rPr lang="en-US" sz="3200" dirty="0"/>
              <a:t>3. Accident Analyses</a:t>
            </a:r>
            <a:endParaRPr lang="nl-US" sz="3200" dirty="0"/>
          </a:p>
          <a:p>
            <a:pPr algn="l"/>
            <a:r>
              <a:rPr lang="en-US" sz="3200" dirty="0"/>
              <a:t>4. Conclusions and Recommendations</a:t>
            </a:r>
            <a:endParaRPr lang="nl-US" sz="3200" dirty="0"/>
          </a:p>
          <a:p>
            <a:endParaRPr lang="nl-US" sz="4000" dirty="0"/>
          </a:p>
        </p:txBody>
      </p:sp>
      <p:sp>
        <p:nvSpPr>
          <p:cNvPr id="3" name="Tijdelijke aanduiding voor voettekst 2">
            <a:extLst>
              <a:ext uri="{FF2B5EF4-FFF2-40B4-BE49-F238E27FC236}">
                <a16:creationId xmlns:a16="http://schemas.microsoft.com/office/drawing/2014/main" id="{75F54000-ED29-3143-97A3-484A5B14DD80}"/>
              </a:ext>
            </a:extLst>
          </p:cNvPr>
          <p:cNvSpPr>
            <a:spLocks noGrp="1"/>
          </p:cNvSpPr>
          <p:nvPr>
            <p:ph type="ftr" sz="quarter" idx="11"/>
          </p:nvPr>
        </p:nvSpPr>
        <p:spPr/>
        <p:txBody>
          <a:bodyPr/>
          <a:lstStyle/>
          <a:p>
            <a:r>
              <a:rPr lang="nl-NL"/>
              <a:t>MODarts August 2020</a:t>
            </a:r>
            <a:endParaRPr lang="nl-US"/>
          </a:p>
        </p:txBody>
      </p:sp>
      <p:sp>
        <p:nvSpPr>
          <p:cNvPr id="4" name="Tijdelijke aanduiding voor dianummer 3">
            <a:extLst>
              <a:ext uri="{FF2B5EF4-FFF2-40B4-BE49-F238E27FC236}">
                <a16:creationId xmlns:a16="http://schemas.microsoft.com/office/drawing/2014/main" id="{7759FE88-2BBD-C94F-BDC6-F9554B1EBAD5}"/>
              </a:ext>
            </a:extLst>
          </p:cNvPr>
          <p:cNvSpPr>
            <a:spLocks noGrp="1"/>
          </p:cNvSpPr>
          <p:nvPr>
            <p:ph type="sldNum" sz="quarter" idx="12"/>
          </p:nvPr>
        </p:nvSpPr>
        <p:spPr/>
        <p:txBody>
          <a:bodyPr/>
          <a:lstStyle/>
          <a:p>
            <a:fld id="{162BC7CE-0035-A441-B5AD-80040CB27B18}" type="slidenum">
              <a:rPr lang="nl-US" smtClean="0"/>
              <a:t>3</a:t>
            </a:fld>
            <a:endParaRPr lang="nl-US"/>
          </a:p>
        </p:txBody>
      </p:sp>
      <p:pic>
        <p:nvPicPr>
          <p:cNvPr id="7" name="Afbeelding 6" descr="Afbeelding met tekening&#10;&#10;Automatisch gegenereerde beschrijving">
            <a:extLst>
              <a:ext uri="{FF2B5EF4-FFF2-40B4-BE49-F238E27FC236}">
                <a16:creationId xmlns:a16="http://schemas.microsoft.com/office/drawing/2014/main" id="{72DAE72D-FB17-6F4E-8250-5B78F5282CC8}"/>
              </a:ext>
            </a:extLst>
          </p:cNvPr>
          <p:cNvPicPr>
            <a:picLocks noChangeAspect="1"/>
          </p:cNvPicPr>
          <p:nvPr/>
        </p:nvPicPr>
        <p:blipFill>
          <a:blip r:embed="rId5"/>
          <a:stretch>
            <a:fillRect/>
          </a:stretch>
        </p:blipFill>
        <p:spPr>
          <a:xfrm>
            <a:off x="0" y="6033693"/>
            <a:ext cx="1064029" cy="824307"/>
          </a:xfrm>
          <a:prstGeom prst="rect">
            <a:avLst/>
          </a:prstGeom>
        </p:spPr>
      </p:pic>
      <p:pic>
        <p:nvPicPr>
          <p:cNvPr id="9" name="Audio 8">
            <a:hlinkClick r:id="" action="ppaction://media"/>
            <a:extLst>
              <a:ext uri="{FF2B5EF4-FFF2-40B4-BE49-F238E27FC236}">
                <a16:creationId xmlns:a16="http://schemas.microsoft.com/office/drawing/2014/main" id="{407E0FAD-C5CE-1041-B7E1-630049B41D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314349"/>
      </p:ext>
    </p:extLst>
  </p:cSld>
  <p:clrMapOvr>
    <a:masterClrMapping/>
  </p:clrMapOvr>
  <mc:AlternateContent xmlns:mc="http://schemas.openxmlformats.org/markup-compatibility/2006" xmlns:p14="http://schemas.microsoft.com/office/powerpoint/2010/main">
    <mc:Choice Requires="p14">
      <p:transition spd="slow" p14:dur="2000" advTm="31286"/>
    </mc:Choice>
    <mc:Fallback xmlns="">
      <p:transition spd="slow" advTm="3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457201" y="1204526"/>
            <a:ext cx="11054632" cy="12487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4000" b="1" dirty="0" err="1"/>
              <a:t>introduction</a:t>
            </a:r>
            <a:r>
              <a:rPr lang="nl-NL" sz="4000" b="1" dirty="0"/>
              <a:t>: EUDARTS</a:t>
            </a:r>
            <a:endParaRPr lang="nl-US" sz="4000" dirty="0"/>
          </a:p>
          <a:p>
            <a:r>
              <a:rPr lang="en-US" sz="2800" dirty="0"/>
              <a:t>European Data Analysis Research Training &amp; Service</a:t>
            </a:r>
            <a:endParaRPr lang="nl-US" sz="2800" dirty="0"/>
          </a:p>
          <a:p>
            <a:pPr algn="l"/>
            <a:endParaRPr lang="nl-US" sz="3200" dirty="0"/>
          </a:p>
          <a:p>
            <a:endParaRPr lang="nl-US" sz="2800" dirty="0"/>
          </a:p>
        </p:txBody>
      </p:sp>
      <p:sp>
        <p:nvSpPr>
          <p:cNvPr id="3" name="Rechthoek 2">
            <a:extLst>
              <a:ext uri="{FF2B5EF4-FFF2-40B4-BE49-F238E27FC236}">
                <a16:creationId xmlns:a16="http://schemas.microsoft.com/office/drawing/2014/main" id="{79D65935-81A2-4D40-89EB-9A4F5096A189}"/>
              </a:ext>
            </a:extLst>
          </p:cNvPr>
          <p:cNvSpPr/>
          <p:nvPr/>
        </p:nvSpPr>
        <p:spPr>
          <a:xfrm>
            <a:off x="2732049" y="2453268"/>
            <a:ext cx="8664497" cy="1569660"/>
          </a:xfrm>
          <a:prstGeom prst="rect">
            <a:avLst/>
          </a:prstGeom>
        </p:spPr>
        <p:txBody>
          <a:bodyPr wrap="square">
            <a:spAutoFit/>
          </a:bodyPr>
          <a:lstStyle/>
          <a:p>
            <a:pPr marL="285750" indent="-285750">
              <a:buFontTx/>
              <a:buChar char="-"/>
            </a:pPr>
            <a:r>
              <a:rPr lang="en-US" sz="2400" dirty="0"/>
              <a:t>association of experts and trainers</a:t>
            </a:r>
          </a:p>
          <a:p>
            <a:pPr marL="285750" indent="-285750">
              <a:buFontTx/>
              <a:buChar char="-"/>
            </a:pPr>
            <a:r>
              <a:rPr lang="en-US" sz="2400" dirty="0"/>
              <a:t>in more than 30 countries</a:t>
            </a:r>
          </a:p>
          <a:p>
            <a:pPr marL="285750" indent="-285750">
              <a:buFontTx/>
              <a:buChar char="-"/>
            </a:pPr>
            <a:r>
              <a:rPr lang="en-US" sz="2400" dirty="0"/>
              <a:t>cooperates with 23 European police forces and 500+ private enterprises.</a:t>
            </a:r>
            <a:endParaRPr lang="nl-US" sz="2400" dirty="0"/>
          </a:p>
        </p:txBody>
      </p:sp>
      <p:sp>
        <p:nvSpPr>
          <p:cNvPr id="4" name="Rechthoek 3">
            <a:extLst>
              <a:ext uri="{FF2B5EF4-FFF2-40B4-BE49-F238E27FC236}">
                <a16:creationId xmlns:a16="http://schemas.microsoft.com/office/drawing/2014/main" id="{14CBA193-456F-254A-8874-46913508FF97}"/>
              </a:ext>
            </a:extLst>
          </p:cNvPr>
          <p:cNvSpPr/>
          <p:nvPr/>
        </p:nvSpPr>
        <p:spPr>
          <a:xfrm>
            <a:off x="457200" y="4256007"/>
            <a:ext cx="11054631" cy="1200329"/>
          </a:xfrm>
          <a:prstGeom prst="rect">
            <a:avLst/>
          </a:prstGeom>
        </p:spPr>
        <p:txBody>
          <a:bodyPr wrap="square">
            <a:spAutoFit/>
          </a:bodyPr>
          <a:lstStyle/>
          <a:p>
            <a:pPr algn="ctr"/>
            <a:r>
              <a:rPr lang="en-US" dirty="0">
                <a:latin typeface="Arial" panose="020B0604020202020204" pitchFamily="34" charset="0"/>
                <a:ea typeface="SimSun" panose="02010600030101010101" pitchFamily="2" charset="-122"/>
              </a:rPr>
              <a:t>MODARTS division focuses at EDR for Powered Two Wheelers (PTW’s).</a:t>
            </a:r>
          </a:p>
          <a:p>
            <a:pPr algn="ctr"/>
            <a:r>
              <a:rPr lang="en-US" dirty="0">
                <a:latin typeface="Arial" panose="020B0604020202020204" pitchFamily="34" charset="0"/>
                <a:ea typeface="SimSun" panose="02010600030101010101" pitchFamily="2" charset="-122"/>
              </a:rPr>
              <a:t>‘MODARTS aims to facilitate and encourage the development and usage of EDR in PTW’s and will offer services in the field of diagnosis and analyses, training &amp; service in respect to EDR for PTW’s. This is our contribution to safety of motorcycling and other PTW’s.’</a:t>
            </a:r>
            <a:r>
              <a:rPr lang="nl-US" dirty="0">
                <a:effectLst/>
              </a:rPr>
              <a:t> </a:t>
            </a:r>
            <a:endParaRPr lang="nl-US" dirty="0"/>
          </a:p>
        </p:txBody>
      </p:sp>
      <p:sp>
        <p:nvSpPr>
          <p:cNvPr id="7" name="Tijdelijke aanduiding voor voettekst 6">
            <a:extLst>
              <a:ext uri="{FF2B5EF4-FFF2-40B4-BE49-F238E27FC236}">
                <a16:creationId xmlns:a16="http://schemas.microsoft.com/office/drawing/2014/main" id="{9D35491D-9120-5A41-8E87-674A14439B6B}"/>
              </a:ext>
            </a:extLst>
          </p:cNvPr>
          <p:cNvSpPr>
            <a:spLocks noGrp="1"/>
          </p:cNvSpPr>
          <p:nvPr>
            <p:ph type="ftr" sz="quarter" idx="11"/>
          </p:nvPr>
        </p:nvSpPr>
        <p:spPr/>
        <p:txBody>
          <a:bodyPr/>
          <a:lstStyle/>
          <a:p>
            <a:r>
              <a:rPr lang="nl-NL"/>
              <a:t>MODarts August 2020</a:t>
            </a:r>
            <a:endParaRPr lang="nl-US"/>
          </a:p>
        </p:txBody>
      </p:sp>
      <p:sp>
        <p:nvSpPr>
          <p:cNvPr id="8" name="Tijdelijke aanduiding voor dianummer 7">
            <a:extLst>
              <a:ext uri="{FF2B5EF4-FFF2-40B4-BE49-F238E27FC236}">
                <a16:creationId xmlns:a16="http://schemas.microsoft.com/office/drawing/2014/main" id="{9B067EE5-CD21-3442-9AB0-3FF64A90396C}"/>
              </a:ext>
            </a:extLst>
          </p:cNvPr>
          <p:cNvSpPr>
            <a:spLocks noGrp="1"/>
          </p:cNvSpPr>
          <p:nvPr>
            <p:ph type="sldNum" sz="quarter" idx="12"/>
          </p:nvPr>
        </p:nvSpPr>
        <p:spPr/>
        <p:txBody>
          <a:bodyPr/>
          <a:lstStyle/>
          <a:p>
            <a:fld id="{162BC7CE-0035-A441-B5AD-80040CB27B18}" type="slidenum">
              <a:rPr lang="nl-US" smtClean="0"/>
              <a:t>4</a:t>
            </a:fld>
            <a:endParaRPr lang="nl-US"/>
          </a:p>
        </p:txBody>
      </p:sp>
      <p:pic>
        <p:nvPicPr>
          <p:cNvPr id="9" name="Afbeelding 8" descr="Afbeelding met tekening&#10;&#10;Automatisch gegenereerde beschrijving">
            <a:extLst>
              <a:ext uri="{FF2B5EF4-FFF2-40B4-BE49-F238E27FC236}">
                <a16:creationId xmlns:a16="http://schemas.microsoft.com/office/drawing/2014/main" id="{4CBCCC28-C55C-534D-A282-1624CFF19523}"/>
              </a:ext>
            </a:extLst>
          </p:cNvPr>
          <p:cNvPicPr>
            <a:picLocks noChangeAspect="1"/>
          </p:cNvPicPr>
          <p:nvPr/>
        </p:nvPicPr>
        <p:blipFill>
          <a:blip r:embed="rId5"/>
          <a:stretch>
            <a:fillRect/>
          </a:stretch>
        </p:blipFill>
        <p:spPr>
          <a:xfrm>
            <a:off x="0" y="6033693"/>
            <a:ext cx="1064029" cy="824307"/>
          </a:xfrm>
          <a:prstGeom prst="rect">
            <a:avLst/>
          </a:prstGeom>
        </p:spPr>
      </p:pic>
      <p:pic>
        <p:nvPicPr>
          <p:cNvPr id="5" name="Audio 4">
            <a:hlinkClick r:id="" action="ppaction://media"/>
            <a:extLst>
              <a:ext uri="{FF2B5EF4-FFF2-40B4-BE49-F238E27FC236}">
                <a16:creationId xmlns:a16="http://schemas.microsoft.com/office/drawing/2014/main" id="{613EE1B5-F535-AC48-821D-CD7A3C63FE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6499658"/>
      </p:ext>
    </p:extLst>
  </p:cSld>
  <p:clrMapOvr>
    <a:masterClrMapping/>
  </p:clrMapOvr>
  <mc:AlternateContent xmlns:mc="http://schemas.openxmlformats.org/markup-compatibility/2006" xmlns:p14="http://schemas.microsoft.com/office/powerpoint/2010/main">
    <mc:Choice Requires="p14">
      <p:transition spd="slow" p14:dur="2000" advTm="28224"/>
    </mc:Choice>
    <mc:Fallback xmlns="">
      <p:transition spd="slow" advTm="2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434899" y="1773238"/>
            <a:ext cx="11054632" cy="32002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b="1" dirty="0"/>
              <a:t>Event Data Recorder (EDR)</a:t>
            </a:r>
            <a:endParaRPr lang="nl-US" sz="4000" dirty="0"/>
          </a:p>
          <a:p>
            <a:r>
              <a:rPr lang="en-GB" sz="3200" b="1" dirty="0"/>
              <a:t>EDR</a:t>
            </a:r>
            <a:r>
              <a:rPr lang="en-GB" sz="3200" dirty="0"/>
              <a:t> is a </a:t>
            </a:r>
            <a:r>
              <a:rPr lang="en-GB" sz="3200" b="1" dirty="0"/>
              <a:t>device or function </a:t>
            </a:r>
            <a:r>
              <a:rPr lang="en-GB" sz="3200" dirty="0"/>
              <a:t>that </a:t>
            </a:r>
            <a:r>
              <a:rPr lang="en-GB" sz="3200" b="1" dirty="0"/>
              <a:t>records</a:t>
            </a:r>
            <a:r>
              <a:rPr lang="en-GB" sz="3200" dirty="0"/>
              <a:t> the </a:t>
            </a:r>
            <a:r>
              <a:rPr lang="en-GB" sz="3200" b="1" dirty="0"/>
              <a:t>measurements</a:t>
            </a:r>
          </a:p>
          <a:p>
            <a:r>
              <a:rPr lang="en-GB" sz="3200" dirty="0"/>
              <a:t>of </a:t>
            </a:r>
            <a:r>
              <a:rPr lang="en-GB" sz="3200" b="1" dirty="0"/>
              <a:t>vehicle speed and other vehicle conditions</a:t>
            </a:r>
          </a:p>
          <a:p>
            <a:r>
              <a:rPr lang="en-GB" sz="3200" dirty="0"/>
              <a:t>in chronological order before, during, and after</a:t>
            </a:r>
          </a:p>
          <a:p>
            <a:r>
              <a:rPr lang="en-GB" sz="3200" b="1" dirty="0"/>
              <a:t>a pre-defined event</a:t>
            </a:r>
            <a:r>
              <a:rPr lang="en-GB" sz="3200" dirty="0"/>
              <a:t> </a:t>
            </a:r>
            <a:r>
              <a:rPr lang="en-GB" sz="3200" b="1" dirty="0"/>
              <a:t>such as collision</a:t>
            </a:r>
            <a:r>
              <a:rPr lang="en-GB" sz="3200" dirty="0"/>
              <a:t>, happens.</a:t>
            </a:r>
            <a:endParaRPr lang="nl-US" sz="3200" dirty="0"/>
          </a:p>
          <a:p>
            <a:endParaRPr lang="nl-US" sz="2800" dirty="0"/>
          </a:p>
        </p:txBody>
      </p:sp>
      <p:sp>
        <p:nvSpPr>
          <p:cNvPr id="3" name="Tijdelijke aanduiding voor voettekst 2">
            <a:extLst>
              <a:ext uri="{FF2B5EF4-FFF2-40B4-BE49-F238E27FC236}">
                <a16:creationId xmlns:a16="http://schemas.microsoft.com/office/drawing/2014/main" id="{10B1E5A6-399D-EC44-9EB1-73C2D05CB898}"/>
              </a:ext>
            </a:extLst>
          </p:cNvPr>
          <p:cNvSpPr>
            <a:spLocks noGrp="1"/>
          </p:cNvSpPr>
          <p:nvPr>
            <p:ph type="ftr" sz="quarter" idx="11"/>
          </p:nvPr>
        </p:nvSpPr>
        <p:spPr/>
        <p:txBody>
          <a:bodyPr/>
          <a:lstStyle/>
          <a:p>
            <a:r>
              <a:rPr lang="nl-NL"/>
              <a:t>MODarts August 2020</a:t>
            </a:r>
            <a:endParaRPr lang="nl-US"/>
          </a:p>
        </p:txBody>
      </p:sp>
      <p:sp>
        <p:nvSpPr>
          <p:cNvPr id="4" name="Tijdelijke aanduiding voor dianummer 3">
            <a:extLst>
              <a:ext uri="{FF2B5EF4-FFF2-40B4-BE49-F238E27FC236}">
                <a16:creationId xmlns:a16="http://schemas.microsoft.com/office/drawing/2014/main" id="{053BF678-8D4D-B64E-985F-5B857159CD40}"/>
              </a:ext>
            </a:extLst>
          </p:cNvPr>
          <p:cNvSpPr>
            <a:spLocks noGrp="1"/>
          </p:cNvSpPr>
          <p:nvPr>
            <p:ph type="sldNum" sz="quarter" idx="12"/>
          </p:nvPr>
        </p:nvSpPr>
        <p:spPr/>
        <p:txBody>
          <a:bodyPr/>
          <a:lstStyle/>
          <a:p>
            <a:fld id="{162BC7CE-0035-A441-B5AD-80040CB27B18}" type="slidenum">
              <a:rPr lang="nl-US" smtClean="0"/>
              <a:t>5</a:t>
            </a:fld>
            <a:endParaRPr lang="nl-US"/>
          </a:p>
        </p:txBody>
      </p:sp>
      <p:pic>
        <p:nvPicPr>
          <p:cNvPr id="7" name="Afbeelding 6" descr="Afbeelding met tekening&#10;&#10;Automatisch gegenereerde beschrijving">
            <a:extLst>
              <a:ext uri="{FF2B5EF4-FFF2-40B4-BE49-F238E27FC236}">
                <a16:creationId xmlns:a16="http://schemas.microsoft.com/office/drawing/2014/main" id="{14781BB2-E308-6143-9361-88D6C17B82D6}"/>
              </a:ext>
            </a:extLst>
          </p:cNvPr>
          <p:cNvPicPr>
            <a:picLocks noChangeAspect="1"/>
          </p:cNvPicPr>
          <p:nvPr/>
        </p:nvPicPr>
        <p:blipFill>
          <a:blip r:embed="rId5"/>
          <a:stretch>
            <a:fillRect/>
          </a:stretch>
        </p:blipFill>
        <p:spPr>
          <a:xfrm>
            <a:off x="0" y="6033693"/>
            <a:ext cx="1064029" cy="824307"/>
          </a:xfrm>
          <a:prstGeom prst="rect">
            <a:avLst/>
          </a:prstGeom>
        </p:spPr>
      </p:pic>
      <p:pic>
        <p:nvPicPr>
          <p:cNvPr id="5" name="Audio 4">
            <a:hlinkClick r:id="" action="ppaction://media"/>
            <a:extLst>
              <a:ext uri="{FF2B5EF4-FFF2-40B4-BE49-F238E27FC236}">
                <a16:creationId xmlns:a16="http://schemas.microsoft.com/office/drawing/2014/main" id="{BEB403A1-E067-A44F-AA60-3ED12C962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34475087"/>
      </p:ext>
    </p:extLst>
  </p:cSld>
  <p:clrMapOvr>
    <a:masterClrMapping/>
  </p:clrMapOvr>
  <mc:AlternateContent xmlns:mc="http://schemas.openxmlformats.org/markup-compatibility/2006" xmlns:p14="http://schemas.microsoft.com/office/powerpoint/2010/main">
    <mc:Choice Requires="p14">
      <p:transition spd="slow" p14:dur="2000" advTm="79000"/>
    </mc:Choice>
    <mc:Fallback xmlns="">
      <p:transition spd="slow" advTm="7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702469" y="1073098"/>
            <a:ext cx="1078706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US" sz="4000" dirty="0"/>
              <a:t>State of the Art</a:t>
            </a:r>
          </a:p>
        </p:txBody>
      </p:sp>
      <p:pic>
        <p:nvPicPr>
          <p:cNvPr id="7" name="Afbeelding 6" descr="Afbeelding met schermafbeelding&#10;&#10;Automatisch gegenereerde beschrijving">
            <a:extLst>
              <a:ext uri="{FF2B5EF4-FFF2-40B4-BE49-F238E27FC236}">
                <a16:creationId xmlns:a16="http://schemas.microsoft.com/office/drawing/2014/main" id="{25A2ADFA-9AB5-2A40-8A52-99FC22AD5113}"/>
              </a:ext>
            </a:extLst>
          </p:cNvPr>
          <p:cNvPicPr>
            <a:picLocks noChangeAspect="1"/>
          </p:cNvPicPr>
          <p:nvPr/>
        </p:nvPicPr>
        <p:blipFill>
          <a:blip r:embed="rId5"/>
          <a:stretch>
            <a:fillRect/>
          </a:stretch>
        </p:blipFill>
        <p:spPr>
          <a:xfrm>
            <a:off x="3049525" y="1701772"/>
            <a:ext cx="9096402" cy="4446915"/>
          </a:xfrm>
          <a:prstGeom prst="rect">
            <a:avLst/>
          </a:prstGeom>
        </p:spPr>
      </p:pic>
      <p:pic>
        <p:nvPicPr>
          <p:cNvPr id="1026" name="Picture 2" descr="Kawasaki Z900RS will come in two versions | MCN">
            <a:extLst>
              <a:ext uri="{FF2B5EF4-FFF2-40B4-BE49-F238E27FC236}">
                <a16:creationId xmlns:a16="http://schemas.microsoft.com/office/drawing/2014/main" id="{999F6AFD-081A-974D-99D8-F6CD856CF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705922" cy="2932771"/>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9EFED264-1C40-C743-A55D-6DFAC012CA92}"/>
              </a:ext>
            </a:extLst>
          </p:cNvPr>
          <p:cNvSpPr/>
          <p:nvPr/>
        </p:nvSpPr>
        <p:spPr>
          <a:xfrm>
            <a:off x="532014" y="2905267"/>
            <a:ext cx="2300823" cy="369332"/>
          </a:xfrm>
          <a:prstGeom prst="rect">
            <a:avLst/>
          </a:prstGeom>
        </p:spPr>
        <p:txBody>
          <a:bodyPr wrap="none">
            <a:spAutoFit/>
          </a:bodyPr>
          <a:lstStyle/>
          <a:p>
            <a:r>
              <a:rPr lang="nl-US" dirty="0"/>
              <a:t>Kawasaki Z900RS 2020</a:t>
            </a:r>
          </a:p>
        </p:txBody>
      </p:sp>
      <p:sp>
        <p:nvSpPr>
          <p:cNvPr id="3" name="Tijdelijke aanduiding voor voettekst 2">
            <a:extLst>
              <a:ext uri="{FF2B5EF4-FFF2-40B4-BE49-F238E27FC236}">
                <a16:creationId xmlns:a16="http://schemas.microsoft.com/office/drawing/2014/main" id="{833A8A4F-C8E2-6F4A-8CD5-7AE284817E0E}"/>
              </a:ext>
            </a:extLst>
          </p:cNvPr>
          <p:cNvSpPr>
            <a:spLocks noGrp="1"/>
          </p:cNvSpPr>
          <p:nvPr>
            <p:ph type="ftr" sz="quarter" idx="11"/>
          </p:nvPr>
        </p:nvSpPr>
        <p:spPr/>
        <p:txBody>
          <a:bodyPr/>
          <a:lstStyle/>
          <a:p>
            <a:r>
              <a:rPr lang="nl-NL"/>
              <a:t>MODarts August 2020</a:t>
            </a:r>
            <a:endParaRPr lang="nl-US"/>
          </a:p>
        </p:txBody>
      </p:sp>
      <p:sp>
        <p:nvSpPr>
          <p:cNvPr id="4" name="Tijdelijke aanduiding voor dianummer 3">
            <a:extLst>
              <a:ext uri="{FF2B5EF4-FFF2-40B4-BE49-F238E27FC236}">
                <a16:creationId xmlns:a16="http://schemas.microsoft.com/office/drawing/2014/main" id="{8F747333-90AF-5C45-8A2B-4723CF1AA4C8}"/>
              </a:ext>
            </a:extLst>
          </p:cNvPr>
          <p:cNvSpPr>
            <a:spLocks noGrp="1"/>
          </p:cNvSpPr>
          <p:nvPr>
            <p:ph type="sldNum" sz="quarter" idx="12"/>
          </p:nvPr>
        </p:nvSpPr>
        <p:spPr/>
        <p:txBody>
          <a:bodyPr/>
          <a:lstStyle/>
          <a:p>
            <a:fld id="{162BC7CE-0035-A441-B5AD-80040CB27B18}" type="slidenum">
              <a:rPr lang="nl-US" smtClean="0"/>
              <a:t>6</a:t>
            </a:fld>
            <a:endParaRPr lang="nl-US"/>
          </a:p>
        </p:txBody>
      </p:sp>
      <p:pic>
        <p:nvPicPr>
          <p:cNvPr id="10" name="Afbeelding 9" descr="Afbeelding met tekening&#10;&#10;Automatisch gegenereerde beschrijving">
            <a:extLst>
              <a:ext uri="{FF2B5EF4-FFF2-40B4-BE49-F238E27FC236}">
                <a16:creationId xmlns:a16="http://schemas.microsoft.com/office/drawing/2014/main" id="{E16A5D47-B2DB-F04E-BB95-9BD3A5D3613C}"/>
              </a:ext>
            </a:extLst>
          </p:cNvPr>
          <p:cNvPicPr>
            <a:picLocks noChangeAspect="1"/>
          </p:cNvPicPr>
          <p:nvPr/>
        </p:nvPicPr>
        <p:blipFill>
          <a:blip r:embed="rId7"/>
          <a:stretch>
            <a:fillRect/>
          </a:stretch>
        </p:blipFill>
        <p:spPr>
          <a:xfrm>
            <a:off x="0" y="6033693"/>
            <a:ext cx="1064029" cy="824307"/>
          </a:xfrm>
          <a:prstGeom prst="rect">
            <a:avLst/>
          </a:prstGeom>
        </p:spPr>
      </p:pic>
      <p:pic>
        <p:nvPicPr>
          <p:cNvPr id="9" name="Audio 8">
            <a:hlinkClick r:id="" action="ppaction://media"/>
            <a:extLst>
              <a:ext uri="{FF2B5EF4-FFF2-40B4-BE49-F238E27FC236}">
                <a16:creationId xmlns:a16="http://schemas.microsoft.com/office/drawing/2014/main" id="{E462AAE1-82C2-D042-B274-C240149443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2545965"/>
      </p:ext>
    </p:extLst>
  </p:cSld>
  <p:clrMapOvr>
    <a:masterClrMapping/>
  </p:clrMapOvr>
  <mc:AlternateContent xmlns:mc="http://schemas.openxmlformats.org/markup-compatibility/2006" xmlns:p14="http://schemas.microsoft.com/office/powerpoint/2010/main">
    <mc:Choice Requires="p14">
      <p:transition spd="slow" p14:dur="2000" advTm="106136"/>
    </mc:Choice>
    <mc:Fallback xmlns="">
      <p:transition spd="slow" advTm="10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702469" y="873857"/>
            <a:ext cx="1078706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US" sz="4000" dirty="0"/>
              <a:t>Accident Analyses (1)</a:t>
            </a:r>
          </a:p>
        </p:txBody>
      </p:sp>
      <p:pic>
        <p:nvPicPr>
          <p:cNvPr id="7" name="Afbeelding 6" descr="Afbeelding met rijden, weg, auto, person&#10;&#10;Automatisch gegenereerde beschrijving">
            <a:extLst>
              <a:ext uri="{FF2B5EF4-FFF2-40B4-BE49-F238E27FC236}">
                <a16:creationId xmlns:a16="http://schemas.microsoft.com/office/drawing/2014/main" id="{327766B5-54E4-474D-A230-A7AC70CEAFB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012" y="1659670"/>
            <a:ext cx="11198431" cy="3937828"/>
          </a:xfrm>
          <a:prstGeom prst="rect">
            <a:avLst/>
          </a:prstGeom>
          <a:solidFill>
            <a:srgbClr val="FFFFFF"/>
          </a:solidFill>
          <a:ln>
            <a:noFill/>
          </a:ln>
        </p:spPr>
      </p:pic>
      <p:sp>
        <p:nvSpPr>
          <p:cNvPr id="4" name="Rechthoek 3">
            <a:extLst>
              <a:ext uri="{FF2B5EF4-FFF2-40B4-BE49-F238E27FC236}">
                <a16:creationId xmlns:a16="http://schemas.microsoft.com/office/drawing/2014/main" id="{FBB162F8-94D9-3047-8229-9A0F56F25E8D}"/>
              </a:ext>
            </a:extLst>
          </p:cNvPr>
          <p:cNvSpPr/>
          <p:nvPr/>
        </p:nvSpPr>
        <p:spPr>
          <a:xfrm>
            <a:off x="3538887" y="5764859"/>
            <a:ext cx="5070682" cy="369332"/>
          </a:xfrm>
          <a:prstGeom prst="rect">
            <a:avLst/>
          </a:prstGeom>
        </p:spPr>
        <p:txBody>
          <a:bodyPr wrap="none">
            <a:spAutoFit/>
          </a:bodyPr>
          <a:lstStyle/>
          <a:p>
            <a:pPr algn="ctr">
              <a:spcAft>
                <a:spcPts val="0"/>
              </a:spcAft>
            </a:pPr>
            <a:r>
              <a:rPr lang="en-GB" u="sng" dirty="0">
                <a:latin typeface="Arial" panose="020B0604020202020204" pitchFamily="34" charset="0"/>
                <a:ea typeface="SimSun" panose="02010600030101010101" pitchFamily="2" charset="-122"/>
                <a:cs typeface="Times New Roman" panose="02020603050405020304" pitchFamily="18" charset="0"/>
              </a:rPr>
              <a:t>Image</a:t>
            </a:r>
            <a:r>
              <a:rPr lang="en-GB" u="sng" dirty="0">
                <a:latin typeface="Arial" panose="020B0604020202020204" pitchFamily="34" charset="0"/>
                <a:ea typeface="SimSun" panose="02010600030101010101" pitchFamily="2" charset="-122"/>
                <a:cs typeface="Arial" panose="020B0604020202020204" pitchFamily="34" charset="0"/>
              </a:rPr>
              <a:t> 2: Overview of the collision scene case A</a:t>
            </a:r>
            <a:endParaRPr lang="nl-US" sz="20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3" name="Tijdelijke aanduiding voor voettekst 2">
            <a:extLst>
              <a:ext uri="{FF2B5EF4-FFF2-40B4-BE49-F238E27FC236}">
                <a16:creationId xmlns:a16="http://schemas.microsoft.com/office/drawing/2014/main" id="{7F3EFDE7-5D87-C242-8671-37251847A7C6}"/>
              </a:ext>
            </a:extLst>
          </p:cNvPr>
          <p:cNvSpPr>
            <a:spLocks noGrp="1"/>
          </p:cNvSpPr>
          <p:nvPr>
            <p:ph type="ftr" sz="quarter" idx="11"/>
          </p:nvPr>
        </p:nvSpPr>
        <p:spPr/>
        <p:txBody>
          <a:bodyPr/>
          <a:lstStyle/>
          <a:p>
            <a:r>
              <a:rPr lang="nl-NL"/>
              <a:t>MODarts August 2020</a:t>
            </a:r>
            <a:endParaRPr lang="nl-US"/>
          </a:p>
        </p:txBody>
      </p:sp>
      <p:sp>
        <p:nvSpPr>
          <p:cNvPr id="8" name="Tijdelijke aanduiding voor dianummer 7">
            <a:extLst>
              <a:ext uri="{FF2B5EF4-FFF2-40B4-BE49-F238E27FC236}">
                <a16:creationId xmlns:a16="http://schemas.microsoft.com/office/drawing/2014/main" id="{85755333-3C7D-8343-A2A2-2B8B23876756}"/>
              </a:ext>
            </a:extLst>
          </p:cNvPr>
          <p:cNvSpPr>
            <a:spLocks noGrp="1"/>
          </p:cNvSpPr>
          <p:nvPr>
            <p:ph type="sldNum" sz="quarter" idx="12"/>
          </p:nvPr>
        </p:nvSpPr>
        <p:spPr/>
        <p:txBody>
          <a:bodyPr/>
          <a:lstStyle/>
          <a:p>
            <a:fld id="{162BC7CE-0035-A441-B5AD-80040CB27B18}" type="slidenum">
              <a:rPr lang="nl-US" smtClean="0"/>
              <a:t>7</a:t>
            </a:fld>
            <a:endParaRPr lang="nl-US"/>
          </a:p>
        </p:txBody>
      </p:sp>
      <p:pic>
        <p:nvPicPr>
          <p:cNvPr id="9" name="Afbeelding 8" descr="Afbeelding met tekening&#10;&#10;Automatisch gegenereerde beschrijving">
            <a:extLst>
              <a:ext uri="{FF2B5EF4-FFF2-40B4-BE49-F238E27FC236}">
                <a16:creationId xmlns:a16="http://schemas.microsoft.com/office/drawing/2014/main" id="{755F5D7C-A01E-5A4D-89AC-4138A43067DA}"/>
              </a:ext>
            </a:extLst>
          </p:cNvPr>
          <p:cNvPicPr>
            <a:picLocks noChangeAspect="1"/>
          </p:cNvPicPr>
          <p:nvPr/>
        </p:nvPicPr>
        <p:blipFill>
          <a:blip r:embed="rId6"/>
          <a:stretch>
            <a:fillRect/>
          </a:stretch>
        </p:blipFill>
        <p:spPr>
          <a:xfrm>
            <a:off x="0" y="6033693"/>
            <a:ext cx="1064029" cy="824307"/>
          </a:xfrm>
          <a:prstGeom prst="rect">
            <a:avLst/>
          </a:prstGeom>
        </p:spPr>
      </p:pic>
      <p:sp>
        <p:nvSpPr>
          <p:cNvPr id="10" name="Ovaal 9">
            <a:extLst>
              <a:ext uri="{FF2B5EF4-FFF2-40B4-BE49-F238E27FC236}">
                <a16:creationId xmlns:a16="http://schemas.microsoft.com/office/drawing/2014/main" id="{AF39B3AF-63DD-8540-832F-8DD37A76AA74}"/>
              </a:ext>
            </a:extLst>
          </p:cNvPr>
          <p:cNvSpPr/>
          <p:nvPr/>
        </p:nvSpPr>
        <p:spPr>
          <a:xfrm>
            <a:off x="4556502" y="2138766"/>
            <a:ext cx="1038386" cy="10228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2" name="Ovaal 11">
            <a:extLst>
              <a:ext uri="{FF2B5EF4-FFF2-40B4-BE49-F238E27FC236}">
                <a16:creationId xmlns:a16="http://schemas.microsoft.com/office/drawing/2014/main" id="{3F14A7D3-29F7-1944-97FA-8EC40808B27F}"/>
              </a:ext>
            </a:extLst>
          </p:cNvPr>
          <p:cNvSpPr/>
          <p:nvPr/>
        </p:nvSpPr>
        <p:spPr>
          <a:xfrm>
            <a:off x="10451144" y="2993169"/>
            <a:ext cx="1038386" cy="10228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4" name="Ovaal 13">
            <a:extLst>
              <a:ext uri="{FF2B5EF4-FFF2-40B4-BE49-F238E27FC236}">
                <a16:creationId xmlns:a16="http://schemas.microsoft.com/office/drawing/2014/main" id="{8B948C85-EF73-2246-A746-5EC03A880FC1}"/>
              </a:ext>
            </a:extLst>
          </p:cNvPr>
          <p:cNvSpPr/>
          <p:nvPr/>
        </p:nvSpPr>
        <p:spPr>
          <a:xfrm>
            <a:off x="5697442" y="4210817"/>
            <a:ext cx="1038386" cy="10228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5" name="Ovaal 14">
            <a:extLst>
              <a:ext uri="{FF2B5EF4-FFF2-40B4-BE49-F238E27FC236}">
                <a16:creationId xmlns:a16="http://schemas.microsoft.com/office/drawing/2014/main" id="{9DA45D4A-1B00-E042-9976-122F1D1A1750}"/>
              </a:ext>
            </a:extLst>
          </p:cNvPr>
          <p:cNvSpPr/>
          <p:nvPr/>
        </p:nvSpPr>
        <p:spPr>
          <a:xfrm>
            <a:off x="5555034" y="3774622"/>
            <a:ext cx="1038386" cy="10228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pic>
        <p:nvPicPr>
          <p:cNvPr id="5" name="Audio 4">
            <a:hlinkClick r:id="" action="ppaction://media"/>
            <a:extLst>
              <a:ext uri="{FF2B5EF4-FFF2-40B4-BE49-F238E27FC236}">
                <a16:creationId xmlns:a16="http://schemas.microsoft.com/office/drawing/2014/main" id="{C26F9D15-CB2B-A145-A48C-F77D834862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7205567"/>
      </p:ext>
    </p:extLst>
  </p:cSld>
  <p:clrMapOvr>
    <a:masterClrMapping/>
  </p:clrMapOvr>
  <mc:AlternateContent xmlns:mc="http://schemas.openxmlformats.org/markup-compatibility/2006">
    <mc:Choice xmlns:p14="http://schemas.microsoft.com/office/powerpoint/2010/main" Requires="p14">
      <p:transition spd="slow" p14:dur="2000" advTm="41056"/>
    </mc:Choice>
    <mc:Fallback>
      <p:transition spd="slow" advTm="4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110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200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100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10"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809347" y="843363"/>
            <a:ext cx="1078706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US" sz="4000" dirty="0"/>
              <a:t>Accident Analyses (1)</a:t>
            </a:r>
          </a:p>
        </p:txBody>
      </p:sp>
      <p:pic>
        <p:nvPicPr>
          <p:cNvPr id="8" name="Afbeelding 7" descr="Afbeelding met kaart, tekst&#10;&#10;Automatisch gegenereerde beschrijving">
            <a:extLst>
              <a:ext uri="{FF2B5EF4-FFF2-40B4-BE49-F238E27FC236}">
                <a16:creationId xmlns:a16="http://schemas.microsoft.com/office/drawing/2014/main" id="{DF0B26BC-022C-E348-8DCB-4E2E20DC6F8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436914"/>
            <a:ext cx="9033164" cy="4675120"/>
          </a:xfrm>
          <a:prstGeom prst="rect">
            <a:avLst/>
          </a:prstGeom>
          <a:solidFill>
            <a:srgbClr val="FFFFFF"/>
          </a:solidFill>
          <a:ln>
            <a:noFill/>
          </a:ln>
        </p:spPr>
      </p:pic>
      <p:sp>
        <p:nvSpPr>
          <p:cNvPr id="3" name="Rechthoek 2">
            <a:extLst>
              <a:ext uri="{FF2B5EF4-FFF2-40B4-BE49-F238E27FC236}">
                <a16:creationId xmlns:a16="http://schemas.microsoft.com/office/drawing/2014/main" id="{C4B17CFB-8D1E-5C45-9281-CD37B6DF339C}"/>
              </a:ext>
            </a:extLst>
          </p:cNvPr>
          <p:cNvSpPr/>
          <p:nvPr/>
        </p:nvSpPr>
        <p:spPr>
          <a:xfrm>
            <a:off x="2393817" y="6149226"/>
            <a:ext cx="7404363" cy="369332"/>
          </a:xfrm>
          <a:prstGeom prst="rect">
            <a:avLst/>
          </a:prstGeom>
        </p:spPr>
        <p:txBody>
          <a:bodyPr wrap="square">
            <a:spAutoFit/>
          </a:bodyPr>
          <a:lstStyle/>
          <a:p>
            <a:r>
              <a:rPr lang="nl-NL" u="sng" dirty="0">
                <a:latin typeface="Arial" panose="020B0604020202020204" pitchFamily="34" charset="0"/>
                <a:ea typeface="SimSun" panose="02010600030101010101" pitchFamily="2" charset="-122"/>
                <a:cs typeface="Times New Roman" panose="02020603050405020304" pitchFamily="18" charset="0"/>
              </a:rPr>
              <a:t>Diagram</a:t>
            </a:r>
            <a:r>
              <a:rPr lang="nl-NL" u="sng" dirty="0">
                <a:latin typeface="Arial" panose="020B0604020202020204" pitchFamily="34" charset="0"/>
                <a:ea typeface="SimSun" panose="02010600030101010101" pitchFamily="2" charset="-122"/>
              </a:rPr>
              <a:t> 2: Event data </a:t>
            </a:r>
            <a:r>
              <a:rPr lang="nl-NL" u="sng" dirty="0" err="1">
                <a:latin typeface="Arial" panose="020B0604020202020204" pitchFamily="34" charset="0"/>
                <a:ea typeface="SimSun" panose="02010600030101010101" pitchFamily="2" charset="-122"/>
              </a:rPr>
              <a:t>recordings</a:t>
            </a:r>
            <a:r>
              <a:rPr lang="nl-NL" u="sng" dirty="0">
                <a:latin typeface="Arial" panose="020B0604020202020204" pitchFamily="34" charset="0"/>
                <a:ea typeface="SimSun" panose="02010600030101010101" pitchFamily="2" charset="-122"/>
              </a:rPr>
              <a:t> (</a:t>
            </a:r>
            <a:r>
              <a:rPr lang="nl-NL" u="sng" dirty="0" err="1">
                <a:latin typeface="Arial" panose="020B0604020202020204" pitchFamily="34" charset="0"/>
                <a:ea typeface="SimSun" panose="02010600030101010101" pitchFamily="2" charset="-122"/>
              </a:rPr>
              <a:t>correction</a:t>
            </a:r>
            <a:r>
              <a:rPr lang="nl-NL" u="sng" dirty="0">
                <a:latin typeface="Arial" panose="020B0604020202020204" pitchFamily="34" charset="0"/>
                <a:ea typeface="SimSun" panose="02010600030101010101" pitchFamily="2" charset="-122"/>
              </a:rPr>
              <a:t> in legenda: MPH = km/h)</a:t>
            </a:r>
            <a:r>
              <a:rPr lang="nl-US" dirty="0">
                <a:effectLst/>
              </a:rPr>
              <a:t> </a:t>
            </a:r>
            <a:endParaRPr lang="nl-US" dirty="0"/>
          </a:p>
        </p:txBody>
      </p:sp>
      <p:sp>
        <p:nvSpPr>
          <p:cNvPr id="4" name="Tijdelijke aanduiding voor voettekst 3">
            <a:extLst>
              <a:ext uri="{FF2B5EF4-FFF2-40B4-BE49-F238E27FC236}">
                <a16:creationId xmlns:a16="http://schemas.microsoft.com/office/drawing/2014/main" id="{D76E179E-29F0-AC46-B6FE-C5C282A71BA4}"/>
              </a:ext>
            </a:extLst>
          </p:cNvPr>
          <p:cNvSpPr>
            <a:spLocks noGrp="1"/>
          </p:cNvSpPr>
          <p:nvPr>
            <p:ph type="ftr" sz="quarter" idx="11"/>
          </p:nvPr>
        </p:nvSpPr>
        <p:spPr/>
        <p:txBody>
          <a:bodyPr/>
          <a:lstStyle/>
          <a:p>
            <a:r>
              <a:rPr lang="nl-NL"/>
              <a:t>MODarts August 2020</a:t>
            </a:r>
            <a:endParaRPr lang="nl-US"/>
          </a:p>
        </p:txBody>
      </p:sp>
      <p:sp>
        <p:nvSpPr>
          <p:cNvPr id="7" name="Tijdelijke aanduiding voor dianummer 6">
            <a:extLst>
              <a:ext uri="{FF2B5EF4-FFF2-40B4-BE49-F238E27FC236}">
                <a16:creationId xmlns:a16="http://schemas.microsoft.com/office/drawing/2014/main" id="{C3029944-55D7-F84A-8161-E8BA577DF52F}"/>
              </a:ext>
            </a:extLst>
          </p:cNvPr>
          <p:cNvSpPr>
            <a:spLocks noGrp="1"/>
          </p:cNvSpPr>
          <p:nvPr>
            <p:ph type="sldNum" sz="quarter" idx="12"/>
          </p:nvPr>
        </p:nvSpPr>
        <p:spPr/>
        <p:txBody>
          <a:bodyPr/>
          <a:lstStyle/>
          <a:p>
            <a:fld id="{162BC7CE-0035-A441-B5AD-80040CB27B18}" type="slidenum">
              <a:rPr lang="nl-US" smtClean="0"/>
              <a:t>8</a:t>
            </a:fld>
            <a:endParaRPr lang="nl-US"/>
          </a:p>
        </p:txBody>
      </p:sp>
      <p:pic>
        <p:nvPicPr>
          <p:cNvPr id="9" name="Afbeelding 8" descr="Afbeelding met tekening&#10;&#10;Automatisch gegenereerde beschrijving">
            <a:extLst>
              <a:ext uri="{FF2B5EF4-FFF2-40B4-BE49-F238E27FC236}">
                <a16:creationId xmlns:a16="http://schemas.microsoft.com/office/drawing/2014/main" id="{1A3EB2F0-F056-A841-A2A8-C59BFDF2450D}"/>
              </a:ext>
            </a:extLst>
          </p:cNvPr>
          <p:cNvPicPr>
            <a:picLocks noChangeAspect="1"/>
          </p:cNvPicPr>
          <p:nvPr/>
        </p:nvPicPr>
        <p:blipFill>
          <a:blip r:embed="rId6"/>
          <a:stretch>
            <a:fillRect/>
          </a:stretch>
        </p:blipFill>
        <p:spPr>
          <a:xfrm>
            <a:off x="0" y="6033693"/>
            <a:ext cx="1064029" cy="824307"/>
          </a:xfrm>
          <a:prstGeom prst="rect">
            <a:avLst/>
          </a:prstGeom>
        </p:spPr>
      </p:pic>
      <p:sp>
        <p:nvSpPr>
          <p:cNvPr id="11" name="Ovaal 10">
            <a:extLst>
              <a:ext uri="{FF2B5EF4-FFF2-40B4-BE49-F238E27FC236}">
                <a16:creationId xmlns:a16="http://schemas.microsoft.com/office/drawing/2014/main" id="{D0B920C7-7B09-CB48-85A2-726FAC16F107}"/>
              </a:ext>
            </a:extLst>
          </p:cNvPr>
          <p:cNvSpPr/>
          <p:nvPr/>
        </p:nvSpPr>
        <p:spPr>
          <a:xfrm>
            <a:off x="5478160" y="4047744"/>
            <a:ext cx="457194" cy="5543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dirty="0"/>
          </a:p>
        </p:txBody>
      </p:sp>
      <p:cxnSp>
        <p:nvCxnSpPr>
          <p:cNvPr id="12" name="Rechte verbindingslijn met pijl 11">
            <a:extLst>
              <a:ext uri="{FF2B5EF4-FFF2-40B4-BE49-F238E27FC236}">
                <a16:creationId xmlns:a16="http://schemas.microsoft.com/office/drawing/2014/main" id="{AE90E0FC-BD3C-0B48-9B98-3F7B0AB95647}"/>
              </a:ext>
            </a:extLst>
          </p:cNvPr>
          <p:cNvCxnSpPr/>
          <p:nvPr/>
        </p:nvCxnSpPr>
        <p:spPr>
          <a:xfrm>
            <a:off x="5478160" y="4474464"/>
            <a:ext cx="0" cy="82905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807454EF-30B5-C442-8177-ACF27AE0CEF1}"/>
              </a:ext>
            </a:extLst>
          </p:cNvPr>
          <p:cNvCxnSpPr/>
          <p:nvPr/>
        </p:nvCxnSpPr>
        <p:spPr>
          <a:xfrm>
            <a:off x="5935360" y="4474464"/>
            <a:ext cx="0" cy="82905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EC052605-C79E-CF49-A822-F392AB4C47BA}"/>
              </a:ext>
            </a:extLst>
          </p:cNvPr>
          <p:cNvCxnSpPr>
            <a:cxnSpLocks/>
          </p:cNvCxnSpPr>
          <p:nvPr/>
        </p:nvCxnSpPr>
        <p:spPr>
          <a:xfrm flipH="1">
            <a:off x="2974849" y="4358876"/>
            <a:ext cx="339231" cy="94464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42100EEE-2A8E-104D-A797-6AF1424559B1}"/>
              </a:ext>
            </a:extLst>
          </p:cNvPr>
          <p:cNvCxnSpPr>
            <a:cxnSpLocks/>
          </p:cNvCxnSpPr>
          <p:nvPr/>
        </p:nvCxnSpPr>
        <p:spPr>
          <a:xfrm>
            <a:off x="2157984" y="3913632"/>
            <a:ext cx="321868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a16="http://schemas.microsoft.com/office/drawing/2014/main" id="{53F46B37-760B-FA4A-B6A5-1914EE2BCA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744793"/>
      </p:ext>
    </p:extLst>
  </p:cSld>
  <p:clrMapOvr>
    <a:masterClrMapping/>
  </p:clrMapOvr>
  <mc:AlternateContent xmlns:mc="http://schemas.openxmlformats.org/markup-compatibility/2006">
    <mc:Choice xmlns:p14="http://schemas.microsoft.com/office/powerpoint/2010/main" Requires="p14">
      <p:transition spd="slow" p14:dur="2000" advTm="34168"/>
    </mc:Choice>
    <mc:Fallback>
      <p:transition spd="slow" advTm="34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par>
                          <p:cTn id="7" fill="hold">
                            <p:stCondLst>
                              <p:cond delay="0"/>
                            </p:stCondLst>
                            <p:childTnLst>
                              <p:par>
                                <p:cTn id="8" presetID="1" presetClass="entr" presetSubtype="0" fill="hold" grpId="0" nodeType="afterEffect">
                                  <p:stCondLst>
                                    <p:cond delay="8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8000"/>
                            </p:stCondLst>
                            <p:childTnLst>
                              <p:par>
                                <p:cTn id="11" presetID="1" presetClass="entr" presetSubtype="0" fill="hold" nodeType="afterEffect">
                                  <p:stCondLst>
                                    <p:cond delay="2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1000"/>
                            </p:stCondLst>
                            <p:childTnLst>
                              <p:par>
                                <p:cTn id="17" presetID="1" presetClass="entr" presetSubtype="0" fill="hold" nodeType="afterEffect">
                                  <p:stCondLst>
                                    <p:cond delay="4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15000"/>
                            </p:stCondLst>
                            <p:childTnLst>
                              <p:par>
                                <p:cTn id="20" presetID="1" presetClass="entr" presetSubtype="0" fill="hold" nodeType="afterEffect">
                                  <p:stCondLst>
                                    <p:cond delay="1200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6"/>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7" name="Afbeelding 6" descr="Afbeelding met gras, weg, buiten, auto&#10;&#10;Automatisch gegenereerde beschrijving">
            <a:extLst>
              <a:ext uri="{FF2B5EF4-FFF2-40B4-BE49-F238E27FC236}">
                <a16:creationId xmlns:a16="http://schemas.microsoft.com/office/drawing/2014/main" id="{E577946B-0571-934D-8C08-5A41A4B9D82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002875" y="1472540"/>
            <a:ext cx="8372103" cy="4600502"/>
          </a:xfrm>
          <a:prstGeom prst="rect">
            <a:avLst/>
          </a:prstGeom>
        </p:spPr>
      </p:pic>
      <p:sp>
        <p:nvSpPr>
          <p:cNvPr id="2" name="Titel 1">
            <a:extLst>
              <a:ext uri="{FF2B5EF4-FFF2-40B4-BE49-F238E27FC236}">
                <a16:creationId xmlns:a16="http://schemas.microsoft.com/office/drawing/2014/main" id="{1EF322D8-E900-CC4D-904E-0E27D3001C29}"/>
              </a:ext>
            </a:extLst>
          </p:cNvPr>
          <p:cNvSpPr>
            <a:spLocks noGrp="1"/>
          </p:cNvSpPr>
          <p:nvPr>
            <p:ph type="ctrTitle"/>
          </p:nvPr>
        </p:nvSpPr>
        <p:spPr>
          <a:xfrm>
            <a:off x="1524000" y="157162"/>
            <a:ext cx="9144000" cy="785813"/>
          </a:xfrm>
        </p:spPr>
        <p:txBody>
          <a:bodyPr>
            <a:normAutofit/>
          </a:bodyPr>
          <a:lstStyle/>
          <a:p>
            <a:r>
              <a:rPr lang="nl-US" sz="3200" dirty="0"/>
              <a:t>EDR for Motorcycles</a:t>
            </a:r>
          </a:p>
        </p:txBody>
      </p:sp>
      <p:sp>
        <p:nvSpPr>
          <p:cNvPr id="6" name="Ondertitel 2">
            <a:extLst>
              <a:ext uri="{FF2B5EF4-FFF2-40B4-BE49-F238E27FC236}">
                <a16:creationId xmlns:a16="http://schemas.microsoft.com/office/drawing/2014/main" id="{996639A1-3913-A447-810F-2BC7CE303936}"/>
              </a:ext>
            </a:extLst>
          </p:cNvPr>
          <p:cNvSpPr txBox="1">
            <a:spLocks/>
          </p:cNvSpPr>
          <p:nvPr/>
        </p:nvSpPr>
        <p:spPr>
          <a:xfrm>
            <a:off x="813408" y="892737"/>
            <a:ext cx="1078706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US" sz="4000" dirty="0"/>
              <a:t>Accident Analyses (2)</a:t>
            </a:r>
          </a:p>
        </p:txBody>
      </p:sp>
      <p:sp>
        <p:nvSpPr>
          <p:cNvPr id="3" name="Rechthoek 2">
            <a:extLst>
              <a:ext uri="{FF2B5EF4-FFF2-40B4-BE49-F238E27FC236}">
                <a16:creationId xmlns:a16="http://schemas.microsoft.com/office/drawing/2014/main" id="{11689375-85A7-284A-8F47-15944FBCF0E8}"/>
              </a:ext>
            </a:extLst>
          </p:cNvPr>
          <p:cNvSpPr/>
          <p:nvPr/>
        </p:nvSpPr>
        <p:spPr>
          <a:xfrm>
            <a:off x="5307982" y="3500141"/>
            <a:ext cx="1005210" cy="36933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9" name="Rechthoek 8">
            <a:extLst>
              <a:ext uri="{FF2B5EF4-FFF2-40B4-BE49-F238E27FC236}">
                <a16:creationId xmlns:a16="http://schemas.microsoft.com/office/drawing/2014/main" id="{F5041324-15C8-C743-9767-CD053E6E64D0}"/>
              </a:ext>
            </a:extLst>
          </p:cNvPr>
          <p:cNvSpPr/>
          <p:nvPr/>
        </p:nvSpPr>
        <p:spPr>
          <a:xfrm>
            <a:off x="6188927" y="4609687"/>
            <a:ext cx="1114397" cy="36933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0" name="Rechthoek 9">
            <a:extLst>
              <a:ext uri="{FF2B5EF4-FFF2-40B4-BE49-F238E27FC236}">
                <a16:creationId xmlns:a16="http://schemas.microsoft.com/office/drawing/2014/main" id="{57A16000-B0B6-CF49-B9A4-29894F19290A}"/>
              </a:ext>
            </a:extLst>
          </p:cNvPr>
          <p:cNvSpPr/>
          <p:nvPr/>
        </p:nvSpPr>
        <p:spPr>
          <a:xfrm>
            <a:off x="6000243" y="1720618"/>
            <a:ext cx="1905971" cy="28660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1" name="Rechthoek 10">
            <a:extLst>
              <a:ext uri="{FF2B5EF4-FFF2-40B4-BE49-F238E27FC236}">
                <a16:creationId xmlns:a16="http://schemas.microsoft.com/office/drawing/2014/main" id="{06DAC64C-2F1D-9F40-A6CD-D45CAECC68A1}"/>
              </a:ext>
            </a:extLst>
          </p:cNvPr>
          <p:cNvSpPr/>
          <p:nvPr/>
        </p:nvSpPr>
        <p:spPr>
          <a:xfrm>
            <a:off x="9183915" y="4459704"/>
            <a:ext cx="1005210" cy="29112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3" name="Rechthoek 12">
            <a:extLst>
              <a:ext uri="{FF2B5EF4-FFF2-40B4-BE49-F238E27FC236}">
                <a16:creationId xmlns:a16="http://schemas.microsoft.com/office/drawing/2014/main" id="{42E69A68-BC6D-B444-9F6D-3BCEC5E780B8}"/>
              </a:ext>
            </a:extLst>
          </p:cNvPr>
          <p:cNvSpPr/>
          <p:nvPr/>
        </p:nvSpPr>
        <p:spPr>
          <a:xfrm>
            <a:off x="4611513" y="6073042"/>
            <a:ext cx="3711273" cy="369332"/>
          </a:xfrm>
          <a:prstGeom prst="rect">
            <a:avLst/>
          </a:prstGeom>
        </p:spPr>
        <p:txBody>
          <a:bodyPr wrap="none">
            <a:spAutoFit/>
          </a:bodyPr>
          <a:lstStyle/>
          <a:p>
            <a:pPr algn="ctr">
              <a:spcAft>
                <a:spcPts val="0"/>
              </a:spcAft>
            </a:pPr>
            <a:r>
              <a:rPr lang="en-US" u="sng" dirty="0">
                <a:latin typeface="Arial" panose="020B0604020202020204" pitchFamily="34" charset="0"/>
                <a:ea typeface="SimSun" panose="02010600030101010101" pitchFamily="2" charset="-122"/>
                <a:cs typeface="Times New Roman" panose="02020603050405020304" pitchFamily="18" charset="0"/>
              </a:rPr>
              <a:t>Image 3: Collision situation case B</a:t>
            </a:r>
            <a:endParaRPr lang="nl-US" sz="20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Tijdelijke aanduiding voor voettekst 3">
            <a:extLst>
              <a:ext uri="{FF2B5EF4-FFF2-40B4-BE49-F238E27FC236}">
                <a16:creationId xmlns:a16="http://schemas.microsoft.com/office/drawing/2014/main" id="{B3F09CFD-C841-1141-8FE4-B657541CABCE}"/>
              </a:ext>
            </a:extLst>
          </p:cNvPr>
          <p:cNvSpPr>
            <a:spLocks noGrp="1"/>
          </p:cNvSpPr>
          <p:nvPr>
            <p:ph type="ftr" sz="quarter" idx="11"/>
          </p:nvPr>
        </p:nvSpPr>
        <p:spPr/>
        <p:txBody>
          <a:bodyPr/>
          <a:lstStyle/>
          <a:p>
            <a:r>
              <a:rPr lang="nl-NL"/>
              <a:t>MODarts August 2020</a:t>
            </a:r>
            <a:endParaRPr lang="nl-US"/>
          </a:p>
        </p:txBody>
      </p:sp>
      <p:sp>
        <p:nvSpPr>
          <p:cNvPr id="8" name="Tijdelijke aanduiding voor dianummer 7">
            <a:extLst>
              <a:ext uri="{FF2B5EF4-FFF2-40B4-BE49-F238E27FC236}">
                <a16:creationId xmlns:a16="http://schemas.microsoft.com/office/drawing/2014/main" id="{F486AE94-FCFE-1E44-B832-07125FCB5F0F}"/>
              </a:ext>
            </a:extLst>
          </p:cNvPr>
          <p:cNvSpPr>
            <a:spLocks noGrp="1"/>
          </p:cNvSpPr>
          <p:nvPr>
            <p:ph type="sldNum" sz="quarter" idx="12"/>
          </p:nvPr>
        </p:nvSpPr>
        <p:spPr/>
        <p:txBody>
          <a:bodyPr/>
          <a:lstStyle/>
          <a:p>
            <a:fld id="{162BC7CE-0035-A441-B5AD-80040CB27B18}" type="slidenum">
              <a:rPr lang="nl-US" smtClean="0"/>
              <a:t>9</a:t>
            </a:fld>
            <a:endParaRPr lang="nl-US"/>
          </a:p>
        </p:txBody>
      </p:sp>
      <p:pic>
        <p:nvPicPr>
          <p:cNvPr id="14" name="Afbeelding 13" descr="Afbeelding met tekening&#10;&#10;Automatisch gegenereerde beschrijving">
            <a:extLst>
              <a:ext uri="{FF2B5EF4-FFF2-40B4-BE49-F238E27FC236}">
                <a16:creationId xmlns:a16="http://schemas.microsoft.com/office/drawing/2014/main" id="{A4A6A8D0-CDF2-7544-81B1-0800EAC55232}"/>
              </a:ext>
            </a:extLst>
          </p:cNvPr>
          <p:cNvPicPr>
            <a:picLocks noChangeAspect="1"/>
          </p:cNvPicPr>
          <p:nvPr/>
        </p:nvPicPr>
        <p:blipFill>
          <a:blip r:embed="rId6"/>
          <a:stretch>
            <a:fillRect/>
          </a:stretch>
        </p:blipFill>
        <p:spPr>
          <a:xfrm>
            <a:off x="0" y="6033693"/>
            <a:ext cx="1064029" cy="824307"/>
          </a:xfrm>
          <a:prstGeom prst="rect">
            <a:avLst/>
          </a:prstGeom>
        </p:spPr>
      </p:pic>
      <p:sp>
        <p:nvSpPr>
          <p:cNvPr id="5" name="Rechthoek 4">
            <a:extLst>
              <a:ext uri="{FF2B5EF4-FFF2-40B4-BE49-F238E27FC236}">
                <a16:creationId xmlns:a16="http://schemas.microsoft.com/office/drawing/2014/main" id="{29CA11AE-DF62-774E-92B2-2928BA55AF41}"/>
              </a:ext>
            </a:extLst>
          </p:cNvPr>
          <p:cNvSpPr/>
          <p:nvPr/>
        </p:nvSpPr>
        <p:spPr>
          <a:xfrm rot="20564774">
            <a:off x="5259695" y="4047008"/>
            <a:ext cx="1894484" cy="5045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5" name="Ovaal 14">
            <a:extLst>
              <a:ext uri="{FF2B5EF4-FFF2-40B4-BE49-F238E27FC236}">
                <a16:creationId xmlns:a16="http://schemas.microsoft.com/office/drawing/2014/main" id="{2D5B7F53-1E1E-CB42-8D3B-8655F6387CE0}"/>
              </a:ext>
            </a:extLst>
          </p:cNvPr>
          <p:cNvSpPr/>
          <p:nvPr/>
        </p:nvSpPr>
        <p:spPr>
          <a:xfrm>
            <a:off x="10668000" y="421078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6" name="Ovaal 15">
            <a:extLst>
              <a:ext uri="{FF2B5EF4-FFF2-40B4-BE49-F238E27FC236}">
                <a16:creationId xmlns:a16="http://schemas.microsoft.com/office/drawing/2014/main" id="{4513A5A4-8E3F-8841-A02E-00064F556063}"/>
              </a:ext>
            </a:extLst>
          </p:cNvPr>
          <p:cNvSpPr/>
          <p:nvPr/>
        </p:nvSpPr>
        <p:spPr>
          <a:xfrm>
            <a:off x="6313192" y="3419341"/>
            <a:ext cx="723208" cy="5852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sp>
        <p:nvSpPr>
          <p:cNvPr id="17" name="Ovaal 16">
            <a:extLst>
              <a:ext uri="{FF2B5EF4-FFF2-40B4-BE49-F238E27FC236}">
                <a16:creationId xmlns:a16="http://schemas.microsoft.com/office/drawing/2014/main" id="{2FA57B45-B4EE-B745-A67C-ECD99C6BEE6C}"/>
              </a:ext>
            </a:extLst>
          </p:cNvPr>
          <p:cNvSpPr/>
          <p:nvPr/>
        </p:nvSpPr>
        <p:spPr>
          <a:xfrm>
            <a:off x="9658126" y="1406525"/>
            <a:ext cx="716852" cy="6006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US"/>
          </a:p>
        </p:txBody>
      </p:sp>
      <p:pic>
        <p:nvPicPr>
          <p:cNvPr id="18" name="Audio 17">
            <a:hlinkClick r:id="" action="ppaction://media"/>
            <a:extLst>
              <a:ext uri="{FF2B5EF4-FFF2-40B4-BE49-F238E27FC236}">
                <a16:creationId xmlns:a16="http://schemas.microsoft.com/office/drawing/2014/main" id="{959DA0BE-6DF2-9345-BCCB-A8D70299D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34809302"/>
      </p:ext>
    </p:extLst>
  </p:cSld>
  <p:clrMapOvr>
    <a:masterClrMapping/>
  </p:clrMapOvr>
  <mc:AlternateContent xmlns:mc="http://schemas.openxmlformats.org/markup-compatibility/2006">
    <mc:Choice xmlns:p14="http://schemas.microsoft.com/office/powerpoint/2010/main" Requires="p14">
      <p:transition spd="slow" p14:dur="2000" advTm="51880"/>
    </mc:Choice>
    <mc:Fallback>
      <p:transition spd="slow" advTm="5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1" presetClass="entr" presetSubtype="0" fill="hold" grpId="0" nodeType="afterEffect">
                                  <p:stCondLst>
                                    <p:cond delay="6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grpId="0" nodeType="afterEffect">
                                  <p:stCondLst>
                                    <p:cond delay="4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grpId="0" nodeType="afterEffect">
                                  <p:stCondLst>
                                    <p:cond delay="70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8"/>
                </p:tgtEl>
              </p:cMediaNode>
            </p:audio>
          </p:childTnLst>
        </p:cTn>
      </p:par>
    </p:tnLst>
    <p:bldLst>
      <p:bldP spid="5" grpId="0" animBg="1"/>
      <p:bldP spid="16" grpId="0" animBg="1"/>
      <p:bldP spid="17"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1855</TotalTime>
  <Words>2172</Words>
  <Application>Microsoft Macintosh PowerPoint</Application>
  <PresentationFormat>Breedbeeld</PresentationFormat>
  <Paragraphs>155</Paragraphs>
  <Slides>13</Slides>
  <Notes>13</Notes>
  <HiddenSlides>0</HiddenSlides>
  <MMClips>13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EDR for Motorcycles</vt:lpstr>
      <vt:lpstr>EDR for Motorcycles</vt:lpstr>
      <vt:lpstr>EDR for Motorcycles</vt:lpstr>
      <vt:lpstr>EDR for Motorcycles</vt:lpstr>
      <vt:lpstr>EDR for Motorcycles</vt:lpstr>
      <vt:lpstr>EDR for Motorcycles</vt:lpstr>
      <vt:lpstr>EDR for Motorcycles</vt:lpstr>
      <vt:lpstr>EDR for Motorcycles</vt:lpstr>
      <vt:lpstr>EDR for Motorcycles</vt:lpstr>
      <vt:lpstr>EDR for Motorcycles</vt:lpstr>
      <vt:lpstr>EDR for Motorcycles</vt:lpstr>
      <vt:lpstr>EDR for Motorcycles</vt:lpstr>
      <vt:lpstr>EDR for Motorcycles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Kees Duivestein</dc:creator>
  <cp:lastModifiedBy>Kees Duivestein</cp:lastModifiedBy>
  <cp:revision>62</cp:revision>
  <dcterms:created xsi:type="dcterms:W3CDTF">2020-08-25T18:09:23Z</dcterms:created>
  <dcterms:modified xsi:type="dcterms:W3CDTF">2020-08-30T20:57:28Z</dcterms:modified>
</cp:coreProperties>
</file>