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4"/>
  </p:notesMasterIdLst>
  <p:sldIdLst>
    <p:sldId id="273" r:id="rId2"/>
    <p:sldId id="272" r:id="rId3"/>
    <p:sldId id="274" r:id="rId4"/>
    <p:sldId id="270" r:id="rId5"/>
    <p:sldId id="265" r:id="rId6"/>
    <p:sldId id="267" r:id="rId7"/>
    <p:sldId id="268" r:id="rId8"/>
    <p:sldId id="269" r:id="rId9"/>
    <p:sldId id="278" r:id="rId10"/>
    <p:sldId id="277" r:id="rId11"/>
    <p:sldId id="276" r:id="rId12"/>
    <p:sldId id="275" r:id="rId13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Nordqvist" initials="MN" lastIdx="0" clrIdx="0">
    <p:extLst>
      <p:ext uri="{19B8F6BF-5375-455C-9EA6-DF929625EA0E}">
        <p15:presenceInfo xmlns:p15="http://schemas.microsoft.com/office/powerpoint/2012/main" userId="S-1-5-21-2683488578-3132075649-3592661414-1124" providerId="AD"/>
      </p:ext>
    </p:extLst>
  </p:cmAuthor>
  <p:cmAuthor id="2" name="Maria Nordqvist" initials="MN [2]" lastIdx="2" clrIdx="1">
    <p:extLst>
      <p:ext uri="{19B8F6BF-5375-455C-9EA6-DF929625EA0E}">
        <p15:presenceInfo xmlns:p15="http://schemas.microsoft.com/office/powerpoint/2012/main" userId="S::Maria.Nordqvist@svmc.se::152e50c3-5fac-4d94-ac37-095813d340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8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77764" autoAdjust="0"/>
  </p:normalViewPr>
  <p:slideViewPr>
    <p:cSldViewPr snapToGrid="0" snapToObjects="1">
      <p:cViewPr varScale="1">
        <p:scale>
          <a:sx n="66" d="100"/>
          <a:sy n="66" d="100"/>
        </p:scale>
        <p:origin x="1954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76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c562ea154b678122" providerId="LiveId" clId="{3B1F51B2-6C7D-47EA-A1BC-B360F1EB4028}"/>
    <pc:docChg chg="modSld">
      <pc:chgData name="" userId="c562ea154b678122" providerId="LiveId" clId="{3B1F51B2-6C7D-47EA-A1BC-B360F1EB4028}" dt="2020-08-27T14:37:09.428" v="12" actId="1035"/>
      <pc:docMkLst>
        <pc:docMk/>
      </pc:docMkLst>
      <pc:sldChg chg="modSp">
        <pc:chgData name="" userId="c562ea154b678122" providerId="LiveId" clId="{3B1F51B2-6C7D-47EA-A1BC-B360F1EB4028}" dt="2020-08-27T14:37:09.428" v="12" actId="1035"/>
        <pc:sldMkLst>
          <pc:docMk/>
          <pc:sldMk cId="937960179" sldId="265"/>
        </pc:sldMkLst>
        <pc:spChg chg="mod">
          <ac:chgData name="" userId="c562ea154b678122" providerId="LiveId" clId="{3B1F51B2-6C7D-47EA-A1BC-B360F1EB4028}" dt="2020-08-27T14:37:09.428" v="12" actId="1035"/>
          <ac:spMkLst>
            <pc:docMk/>
            <pc:sldMk cId="937960179" sldId="265"/>
            <ac:spMk id="4" creationId="{00000000-0000-0000-0000-000000000000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8-28T11:03:54.760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  <p:cm authorId="2" dt="2020-08-28T11:03:59.588" idx="2">
    <p:pos x="146" y="146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B2FDD-0294-2241-B3EC-9507E41378FD}" type="datetimeFigureOut">
              <a:rPr lang="sv-SE" smtClean="0"/>
              <a:t>2020-08-28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41F41-BE0C-C14A-B975-055F54C28F7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6999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41F41-BE0C-C14A-B975-055F54C28F74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0120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41F41-BE0C-C14A-B975-055F54C28F74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1826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41F41-BE0C-C14A-B975-055F54C28F74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0566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41F41-BE0C-C14A-B975-055F54C28F74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5624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41F41-BE0C-C14A-B975-055F54C28F74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5647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41F41-BE0C-C14A-B975-055F54C28F74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7695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41F41-BE0C-C14A-B975-055F54C28F74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8406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41F41-BE0C-C14A-B975-055F54C28F74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3568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41F41-BE0C-C14A-B975-055F54C28F74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2780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41F41-BE0C-C14A-B975-055F54C28F74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3426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41F41-BE0C-C14A-B975-055F54C28F74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6375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120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41F41-BE0C-C14A-B975-055F54C28F74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1807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720002" y="1978417"/>
            <a:ext cx="7200000" cy="504000"/>
          </a:xfrm>
          <a:prstGeom prst="rect">
            <a:avLst/>
          </a:prstGeom>
        </p:spPr>
        <p:txBody>
          <a:bodyPr anchor="t" anchorCtr="0"/>
          <a:lstStyle>
            <a:lvl1pPr>
              <a:defRPr sz="3000" cap="none" baseline="0"/>
            </a:lvl1pPr>
          </a:lstStyle>
          <a:p>
            <a:r>
              <a:rPr lang="sv-SE" dirty="0"/>
              <a:t>Klicka här för</a:t>
            </a:r>
            <a:r>
              <a:rPr lang="is-IS" dirty="0"/>
              <a:t>…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720002" y="2519999"/>
            <a:ext cx="7200000" cy="324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Georgia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</a:t>
            </a:r>
            <a:r>
              <a:rPr lang="is-IS" dirty="0"/>
              <a:t>…</a:t>
            </a:r>
            <a:endParaRPr lang="sv-SE" dirty="0"/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0" hasCustomPrompt="1"/>
          </p:nvPr>
        </p:nvSpPr>
        <p:spPr>
          <a:xfrm>
            <a:off x="719999" y="1080000"/>
            <a:ext cx="7920000" cy="648000"/>
          </a:xfrm>
          <a:prstGeom prst="rect">
            <a:avLst/>
          </a:prstGeom>
        </p:spPr>
        <p:txBody>
          <a:bodyPr vert="horz" anchor="b" anchorCtr="0"/>
          <a:lstStyle>
            <a:lvl1pPr marL="0" indent="0">
              <a:buNone/>
              <a:defRPr sz="4400" b="0" i="0" cap="all" baseline="0">
                <a:latin typeface="Arial Fet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sv-SE" dirty="0"/>
              <a:t>Klicka här för</a:t>
            </a:r>
            <a:r>
              <a:rPr lang="is-IS" dirty="0"/>
              <a:t>…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4330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983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8000" y="900000"/>
            <a:ext cx="2988000" cy="10800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600000" y="900000"/>
            <a:ext cx="5111750" cy="5040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68000" y="1980000"/>
            <a:ext cx="2988000" cy="39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597234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Dra bilden till platshållaren eller klicka på ikonen för att lägga till den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180267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720000" y="1080000"/>
            <a:ext cx="7920000" cy="648000"/>
          </a:xfrm>
          <a:prstGeom prst="rect">
            <a:avLst/>
          </a:prstGeom>
        </p:spPr>
        <p:txBody>
          <a:bodyPr anchor="b" anchorCtr="0"/>
          <a:lstStyle>
            <a:lvl1pPr>
              <a:defRPr/>
            </a:lvl1pPr>
          </a:lstStyle>
          <a:p>
            <a:r>
              <a:rPr lang="sv-SE" dirty="0"/>
              <a:t>Klicka här för</a:t>
            </a:r>
            <a:r>
              <a:rPr lang="is-IS" dirty="0"/>
              <a:t>…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20004" y="2520000"/>
            <a:ext cx="7200000" cy="324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21178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720000" y="1080000"/>
            <a:ext cx="7920000" cy="648000"/>
          </a:xfrm>
          <a:prstGeom prst="rect">
            <a:avLst/>
          </a:prstGeom>
        </p:spPr>
        <p:txBody>
          <a:bodyPr anchor="b" anchorCtr="0"/>
          <a:lstStyle>
            <a:lvl1pPr>
              <a:defRPr/>
            </a:lvl1pPr>
          </a:lstStyle>
          <a:p>
            <a:r>
              <a:rPr lang="sv-SE" dirty="0"/>
              <a:t>Klicka här för</a:t>
            </a:r>
            <a:r>
              <a:rPr lang="is-IS" dirty="0"/>
              <a:t>…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20004" y="1979999"/>
            <a:ext cx="7200000" cy="378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62326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720004" y="4320000"/>
            <a:ext cx="7560000" cy="1440000"/>
          </a:xfrm>
          <a:prstGeom prst="rect">
            <a:avLst/>
          </a:prstGeom>
        </p:spPr>
        <p:txBody>
          <a:bodyPr anchor="t"/>
          <a:lstStyle>
            <a:lvl1pPr algn="l">
              <a:defRPr sz="4400" b="1" cap="all" baseline="0"/>
            </a:lvl1pPr>
          </a:lstStyle>
          <a:p>
            <a:r>
              <a:rPr lang="sv-SE" dirty="0"/>
              <a:t>Klicka här för att</a:t>
            </a:r>
            <a:r>
              <a:rPr lang="is-IS" dirty="0"/>
              <a:t>…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0001" y="2879999"/>
            <a:ext cx="7200000" cy="1440000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722003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720000" y="1080000"/>
            <a:ext cx="8229600" cy="648000"/>
          </a:xfrm>
          <a:prstGeom prst="rect">
            <a:avLst/>
          </a:prstGeom>
        </p:spPr>
        <p:txBody>
          <a:bodyPr anchor="b" anchorCtr="0"/>
          <a:lstStyle>
            <a:lvl1pPr>
              <a:defRPr baseline="0"/>
            </a:lvl1pPr>
          </a:lstStyle>
          <a:p>
            <a:r>
              <a:rPr lang="sv-SE" dirty="0"/>
              <a:t>Klicka här för ATT</a:t>
            </a:r>
            <a:r>
              <a:rPr lang="is-IS" dirty="0"/>
              <a:t>…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20000" y="1980000"/>
            <a:ext cx="3780000" cy="3600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80000" y="1980000"/>
            <a:ext cx="3780000" cy="3600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30807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68000" y="900000"/>
            <a:ext cx="7920000" cy="648000"/>
          </a:xfrm>
          <a:prstGeom prst="rect">
            <a:avLst/>
          </a:prstGeom>
        </p:spPr>
        <p:txBody>
          <a:bodyPr anchor="b" anchorCtr="0"/>
          <a:lstStyle>
            <a:lvl1pPr>
              <a:defRPr/>
            </a:lvl1pPr>
          </a:lstStyle>
          <a:p>
            <a:r>
              <a:rPr lang="sv-SE" dirty="0"/>
              <a:t>Klicka här för att </a:t>
            </a:r>
            <a:r>
              <a:rPr lang="is-IS" dirty="0"/>
              <a:t>…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 hasCustomPrompt="1"/>
          </p:nvPr>
        </p:nvSpPr>
        <p:spPr>
          <a:xfrm>
            <a:off x="468000" y="1800000"/>
            <a:ext cx="403200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 på</a:t>
            </a:r>
            <a:r>
              <a:rPr lang="is-IS" dirty="0"/>
              <a:t>…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8000" y="2520000"/>
            <a:ext cx="4032000" cy="324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800000"/>
            <a:ext cx="403200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 på</a:t>
            </a:r>
            <a:r>
              <a:rPr lang="is-IS" dirty="0"/>
              <a:t>…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520000"/>
            <a:ext cx="4032000" cy="324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4647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720000" y="1080000"/>
            <a:ext cx="7920000" cy="648000"/>
          </a:xfrm>
          <a:prstGeom prst="rect">
            <a:avLst/>
          </a:prstGeom>
        </p:spPr>
        <p:txBody>
          <a:bodyPr anchor="b" anchorCtr="0"/>
          <a:lstStyle>
            <a:lvl1pPr>
              <a:defRPr/>
            </a:lvl1pPr>
          </a:lstStyle>
          <a:p>
            <a:r>
              <a:rPr lang="sv-SE" dirty="0"/>
              <a:t>Klicka här för att</a:t>
            </a:r>
            <a:r>
              <a:rPr lang="is-IS" dirty="0"/>
              <a:t>…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80964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720000" y="1080000"/>
            <a:ext cx="7920000" cy="648000"/>
          </a:xfrm>
          <a:prstGeom prst="rect">
            <a:avLst/>
          </a:prstGeom>
        </p:spPr>
        <p:txBody>
          <a:bodyPr anchor="b" anchorCtr="0"/>
          <a:lstStyle>
            <a:lvl1pPr>
              <a:defRPr sz="2400" cap="none" baseline="0"/>
            </a:lvl1pPr>
          </a:lstStyle>
          <a:p>
            <a:r>
              <a:rPr lang="sv-SE" dirty="0"/>
              <a:t>Klicka här för att</a:t>
            </a:r>
            <a:r>
              <a:rPr lang="is-IS" dirty="0"/>
              <a:t>…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85021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0" y="1080000"/>
            <a:ext cx="9144000" cy="648000"/>
          </a:xfrm>
          <a:prstGeom prst="rect">
            <a:avLst/>
          </a:prstGeom>
        </p:spPr>
        <p:txBody>
          <a:bodyPr anchor="b" anchorCtr="0"/>
          <a:lstStyle>
            <a:lvl1pPr algn="ctr">
              <a:defRPr sz="2400" cap="none" baseline="0"/>
            </a:lvl1pPr>
          </a:lstStyle>
          <a:p>
            <a:r>
              <a:rPr lang="sv-SE" dirty="0"/>
              <a:t>Klicka här för att</a:t>
            </a:r>
            <a:r>
              <a:rPr lang="is-IS" dirty="0"/>
              <a:t>…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2367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8"/>
          <a:stretch/>
        </p:blipFill>
        <p:spPr>
          <a:xfrm>
            <a:off x="-7749" y="0"/>
            <a:ext cx="9151748" cy="500817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6120000"/>
            <a:ext cx="1679896" cy="529012"/>
          </a:xfrm>
          <a:prstGeom prst="rect">
            <a:avLst/>
          </a:prstGeom>
        </p:spPr>
      </p:pic>
      <p:sp>
        <p:nvSpPr>
          <p:cNvPr id="15" name="Platshållare för rubrik 14"/>
          <p:cNvSpPr>
            <a:spLocks noGrp="1"/>
          </p:cNvSpPr>
          <p:nvPr>
            <p:ph type="title"/>
          </p:nvPr>
        </p:nvSpPr>
        <p:spPr>
          <a:xfrm>
            <a:off x="720000" y="1080000"/>
            <a:ext cx="7560000" cy="648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sv-SE" dirty="0"/>
              <a:t>Klicka här för</a:t>
            </a:r>
            <a:r>
              <a:rPr lang="is-IS" dirty="0"/>
              <a:t>…</a:t>
            </a:r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6120000"/>
            <a:ext cx="1679896" cy="52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76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4" r:id="rId8"/>
    <p:sldLayoutId id="2147483685" r:id="rId9"/>
    <p:sldLayoutId id="2147483680" r:id="rId10"/>
    <p:sldLayoutId id="2147483681" r:id="rId11"/>
    <p:sldLayoutId id="2147483682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i="0" kern="1200" cap="all" baseline="0">
          <a:solidFill>
            <a:schemeClr val="tx1"/>
          </a:solidFill>
          <a:latin typeface="Arial Fet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hyperlink" Target="mailto:maria.Nordqvist@svmc.se" TargetMode="External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comments" Target="../comments/commen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720004" y="431800"/>
            <a:ext cx="7920000" cy="466834"/>
          </a:xfrm>
        </p:spPr>
        <p:txBody>
          <a:bodyPr/>
          <a:lstStyle/>
          <a:p>
            <a:r>
              <a:rPr lang="sv-SE" sz="2000" dirty="0"/>
              <a:t>13</a:t>
            </a:r>
            <a:r>
              <a:rPr lang="sv-SE" sz="2000" baseline="30000" dirty="0"/>
              <a:t>th</a:t>
            </a:r>
            <a:r>
              <a:rPr lang="sv-SE" sz="2000" dirty="0"/>
              <a:t> International Motorcycle Conference </a:t>
            </a:r>
            <a:r>
              <a:rPr lang="sv-SE" sz="2000" cap="small" dirty="0"/>
              <a:t>of the </a:t>
            </a:r>
            <a:r>
              <a:rPr lang="sv-SE" sz="2000" dirty="0"/>
              <a:t>ifz</a:t>
            </a:r>
          </a:p>
        </p:txBody>
      </p:sp>
      <p:sp>
        <p:nvSpPr>
          <p:cNvPr id="6" name="Underrubrik 5"/>
          <p:cNvSpPr>
            <a:spLocks noGrp="1"/>
          </p:cNvSpPr>
          <p:nvPr>
            <p:ph idx="1"/>
          </p:nvPr>
        </p:nvSpPr>
        <p:spPr>
          <a:xfrm>
            <a:off x="972000" y="1616617"/>
            <a:ext cx="7200000" cy="1863183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b="1" dirty="0"/>
              <a:t>Traffic violations of motorcycle riders in fatal and serious injuries accidents in Sweden </a:t>
            </a:r>
            <a:endParaRPr lang="sv-SE" b="1" dirty="0"/>
          </a:p>
        </p:txBody>
      </p:sp>
      <p:sp>
        <p:nvSpPr>
          <p:cNvPr id="5" name="Underrubrik 5">
            <a:extLst>
              <a:ext uri="{FF2B5EF4-FFF2-40B4-BE49-F238E27FC236}">
                <a16:creationId xmlns:a16="http://schemas.microsoft.com/office/drawing/2014/main" id="{59A55491-0C8B-4B44-8859-33D0E4415141}"/>
              </a:ext>
            </a:extLst>
          </p:cNvPr>
          <p:cNvSpPr txBox="1">
            <a:spLocks/>
          </p:cNvSpPr>
          <p:nvPr/>
        </p:nvSpPr>
        <p:spPr>
          <a:xfrm>
            <a:off x="972000" y="3964691"/>
            <a:ext cx="7668004" cy="1648709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/>
              <a:t>Presenter: Maria Nordqvist</a:t>
            </a:r>
          </a:p>
          <a:p>
            <a:pPr marL="0" indent="0">
              <a:buNone/>
            </a:pPr>
            <a:endParaRPr lang="en-GB" sz="2400" b="1" dirty="0"/>
          </a:p>
          <a:p>
            <a:pPr marL="0" indent="0">
              <a:buNone/>
            </a:pPr>
            <a:r>
              <a:rPr lang="en-GB" sz="2000" b="1" dirty="0"/>
              <a:t>Authors: Maria Nordqvist, Dimitri Margaritis, Jesper Christensen</a:t>
            </a:r>
            <a:endParaRPr lang="sv-SE" sz="20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F79E01-5AE0-403E-BCB5-BF43F9B02B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6044" y="5790376"/>
            <a:ext cx="1331912" cy="1047630"/>
          </a:xfrm>
          <a:prstGeom prst="rect">
            <a:avLst/>
          </a:prstGeom>
        </p:spPr>
      </p:pic>
      <p:pic>
        <p:nvPicPr>
          <p:cNvPr id="3" name="Ljud 2">
            <a:hlinkClick r:id="" action="ppaction://media"/>
            <a:extLst>
              <a:ext uri="{FF2B5EF4-FFF2-40B4-BE49-F238E27FC236}">
                <a16:creationId xmlns:a16="http://schemas.microsoft.com/office/drawing/2014/main" id="{9AD1DDF3-C816-4D27-8199-51B9CC79FA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6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70"/>
    </mc:Choice>
    <mc:Fallback xmlns="">
      <p:transition spd="slow" advTm="49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974004" y="79573"/>
            <a:ext cx="7920000" cy="819061"/>
          </a:xfrm>
        </p:spPr>
        <p:txBody>
          <a:bodyPr/>
          <a:lstStyle/>
          <a:p>
            <a:r>
              <a:rPr lang="sv-SE" sz="2800" dirty="0" err="1">
                <a:latin typeface="+mj-lt"/>
              </a:rPr>
              <a:t>Traditional</a:t>
            </a:r>
            <a:r>
              <a:rPr lang="sv-SE" sz="2800" dirty="0">
                <a:latin typeface="+mj-lt"/>
              </a:rPr>
              <a:t> road </a:t>
            </a:r>
            <a:r>
              <a:rPr lang="sv-SE" sz="2800" dirty="0" err="1">
                <a:latin typeface="+mj-lt"/>
              </a:rPr>
              <a:t>safety</a:t>
            </a:r>
            <a:r>
              <a:rPr lang="sv-SE" sz="2800" dirty="0">
                <a:latin typeface="+mj-lt"/>
              </a:rPr>
              <a:t> </a:t>
            </a:r>
            <a:r>
              <a:rPr lang="sv-SE" sz="2800" dirty="0" err="1">
                <a:latin typeface="+mj-lt"/>
              </a:rPr>
              <a:t>measures</a:t>
            </a:r>
            <a:r>
              <a:rPr lang="sv-SE" sz="2800" dirty="0">
                <a:latin typeface="+mj-lt"/>
              </a:rPr>
              <a:t>  </a:t>
            </a:r>
            <a:r>
              <a:rPr lang="sv-SE" sz="2800" dirty="0" err="1">
                <a:latin typeface="+mj-lt"/>
              </a:rPr>
              <a:t>doesn’t</a:t>
            </a:r>
            <a:r>
              <a:rPr lang="sv-SE" sz="2800" dirty="0">
                <a:latin typeface="+mj-lt"/>
              </a:rPr>
              <a:t> </a:t>
            </a:r>
            <a:r>
              <a:rPr lang="sv-SE" sz="2800" dirty="0" err="1">
                <a:latin typeface="+mj-lt"/>
              </a:rPr>
              <a:t>work</a:t>
            </a:r>
            <a:endParaRPr lang="sv-SE" sz="2800" dirty="0">
              <a:latin typeface="+mj-lt"/>
            </a:endParaRPr>
          </a:p>
        </p:txBody>
      </p:sp>
      <p:sp>
        <p:nvSpPr>
          <p:cNvPr id="6" name="Underrubrik 5"/>
          <p:cNvSpPr>
            <a:spLocks noGrp="1"/>
          </p:cNvSpPr>
          <p:nvPr>
            <p:ph idx="1"/>
          </p:nvPr>
        </p:nvSpPr>
        <p:spPr>
          <a:xfrm>
            <a:off x="720004" y="1070517"/>
            <a:ext cx="7200000" cy="4689483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/>
              <a:t> -	</a:t>
            </a:r>
            <a:r>
              <a:rPr lang="sv-SE" sz="2400" b="1" dirty="0"/>
              <a:t>Measures like lower speed limits and 	more median barriers will not reduce 	these accidents</a:t>
            </a:r>
          </a:p>
          <a:p>
            <a:pPr marL="0" indent="0">
              <a:buNone/>
            </a:pPr>
            <a:r>
              <a:rPr lang="sv-SE" sz="2400" b="1" dirty="0">
                <a:cs typeface="Arial" panose="020B0604020202020204" pitchFamily="34" charset="0"/>
              </a:rPr>
              <a:t>- 	A complicated and expensive license 	education is counterproductive and is not 	a solution</a:t>
            </a:r>
          </a:p>
          <a:p>
            <a:pPr marL="0" indent="0">
              <a:buNone/>
            </a:pPr>
            <a:r>
              <a:rPr lang="sv-SE" sz="2400" b="1" dirty="0">
                <a:cs typeface="Arial" panose="020B0604020202020204" pitchFamily="34" charset="0"/>
              </a:rPr>
              <a:t>- 	</a:t>
            </a:r>
            <a:r>
              <a:rPr lang="sv-SE" sz="2400" b="1" dirty="0">
                <a:solidFill>
                  <a:srgbClr val="FF0000"/>
                </a:solidFill>
                <a:cs typeface="Arial" panose="020B0604020202020204" pitchFamily="34" charset="0"/>
              </a:rPr>
              <a:t>Awareness</a:t>
            </a:r>
            <a:r>
              <a:rPr lang="sv-SE" sz="2400" b="1" dirty="0">
                <a:solidFill>
                  <a:schemeClr val="tx1"/>
                </a:solidFill>
                <a:cs typeface="Arial" panose="020B0604020202020204" pitchFamily="34" charset="0"/>
              </a:rPr>
              <a:t> about the problem and the 	high risk of serious accidents is a start</a:t>
            </a:r>
          </a:p>
          <a:p>
            <a:pPr marL="0" indent="0">
              <a:buNone/>
            </a:pPr>
            <a:endParaRPr lang="sv-S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D4E4A59-79FD-44EB-BC84-5B09C5401C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044" y="4466491"/>
            <a:ext cx="5473960" cy="2063262"/>
          </a:xfrm>
          <a:prstGeom prst="rect">
            <a:avLst/>
          </a:prstGeom>
        </p:spPr>
      </p:pic>
      <p:pic>
        <p:nvPicPr>
          <p:cNvPr id="2" name="Ljud 1">
            <a:hlinkClick r:id="" action="ppaction://media"/>
            <a:extLst>
              <a:ext uri="{FF2B5EF4-FFF2-40B4-BE49-F238E27FC236}">
                <a16:creationId xmlns:a16="http://schemas.microsoft.com/office/drawing/2014/main" id="{73AAA2BB-6405-4ED6-A0C3-3EBD79E476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7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91"/>
    </mc:Choice>
    <mc:Fallback xmlns="">
      <p:transition spd="slow" advTm="70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508000" y="-12700"/>
            <a:ext cx="5236404" cy="555734"/>
          </a:xfrm>
        </p:spPr>
        <p:txBody>
          <a:bodyPr/>
          <a:lstStyle/>
          <a:p>
            <a:r>
              <a:rPr lang="sv-SE" sz="2800" dirty="0">
                <a:latin typeface="+mj-lt"/>
              </a:rPr>
              <a:t>     </a:t>
            </a:r>
            <a:r>
              <a:rPr lang="sv-SE" sz="2800" dirty="0" err="1">
                <a:latin typeface="+mj-lt"/>
              </a:rPr>
              <a:t>conclusIONs</a:t>
            </a:r>
            <a:endParaRPr lang="sv-SE" sz="2800" dirty="0">
              <a:latin typeface="+mj-lt"/>
            </a:endParaRPr>
          </a:p>
        </p:txBody>
      </p:sp>
      <p:sp>
        <p:nvSpPr>
          <p:cNvPr id="6" name="Underrubrik 5"/>
          <p:cNvSpPr>
            <a:spLocks noGrp="1"/>
          </p:cNvSpPr>
          <p:nvPr>
            <p:ph idx="1"/>
          </p:nvPr>
        </p:nvSpPr>
        <p:spPr>
          <a:xfrm>
            <a:off x="720003" y="1070517"/>
            <a:ext cx="7392365" cy="4689483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2400" b="1" dirty="0"/>
              <a:t>A common position that education and license is important for safety is crucial</a:t>
            </a:r>
          </a:p>
          <a:p>
            <a:pPr>
              <a:buFontTx/>
              <a:buChar char="-"/>
            </a:pPr>
            <a:r>
              <a:rPr lang="en-US" sz="2400" b="1" dirty="0"/>
              <a:t>Annual stats are needed for all road users – to make the right decisions</a:t>
            </a:r>
          </a:p>
          <a:p>
            <a:pPr>
              <a:buFontTx/>
              <a:buChar char="-"/>
            </a:pPr>
            <a:r>
              <a:rPr lang="en-US" sz="2400" b="1" dirty="0"/>
              <a:t>Which group should be focus for the police?</a:t>
            </a:r>
          </a:p>
          <a:p>
            <a:pPr>
              <a:buFontTx/>
              <a:buChar char="-"/>
            </a:pPr>
            <a:r>
              <a:rPr lang="en-US" sz="2400" b="1" dirty="0"/>
              <a:t>Increase access to education and tests</a:t>
            </a:r>
          </a:p>
          <a:p>
            <a:pPr>
              <a:buFontTx/>
              <a:buChar char="-"/>
            </a:pPr>
            <a:r>
              <a:rPr lang="en-US" sz="2400" b="1" dirty="0"/>
              <a:t>How can all systems and stakeholders work together to minimize the problem?</a:t>
            </a:r>
          </a:p>
          <a:p>
            <a:pPr>
              <a:buFontTx/>
              <a:buChar char="-"/>
            </a:pPr>
            <a:r>
              <a:rPr lang="en-US" sz="2400" b="1" dirty="0"/>
              <a:t>As always - cooperate with the users – we want safety! </a:t>
            </a:r>
          </a:p>
        </p:txBody>
      </p:sp>
      <p:pic>
        <p:nvPicPr>
          <p:cNvPr id="2" name="Ljud 1">
            <a:hlinkClick r:id="" action="ppaction://media"/>
            <a:extLst>
              <a:ext uri="{FF2B5EF4-FFF2-40B4-BE49-F238E27FC236}">
                <a16:creationId xmlns:a16="http://schemas.microsoft.com/office/drawing/2014/main" id="{87ED79EC-4D69-4E0B-8947-FFE05ED92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6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12"/>
    </mc:Choice>
    <mc:Fallback xmlns="">
      <p:transition spd="slow" advTm="82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720004" y="431800"/>
            <a:ext cx="7920000" cy="466834"/>
          </a:xfrm>
        </p:spPr>
        <p:txBody>
          <a:bodyPr/>
          <a:lstStyle/>
          <a:p>
            <a:pPr algn="ctr"/>
            <a:r>
              <a:rPr lang="sv-SE" sz="1600" dirty="0"/>
              <a:t>13</a:t>
            </a:r>
            <a:r>
              <a:rPr lang="sv-SE" sz="1600" baseline="30000" dirty="0"/>
              <a:t>th</a:t>
            </a:r>
            <a:r>
              <a:rPr lang="sv-SE" sz="1600" dirty="0"/>
              <a:t> International Motorcycle Conference </a:t>
            </a:r>
            <a:r>
              <a:rPr lang="sv-SE" sz="1600" cap="small" dirty="0"/>
              <a:t>of the </a:t>
            </a:r>
            <a:r>
              <a:rPr lang="sv-SE" sz="1600" dirty="0"/>
              <a:t>ifz</a:t>
            </a:r>
          </a:p>
        </p:txBody>
      </p:sp>
      <p:sp>
        <p:nvSpPr>
          <p:cNvPr id="6" name="Underrubrik 5"/>
          <p:cNvSpPr>
            <a:spLocks noGrp="1"/>
          </p:cNvSpPr>
          <p:nvPr>
            <p:ph idx="1"/>
          </p:nvPr>
        </p:nvSpPr>
        <p:spPr>
          <a:xfrm>
            <a:off x="972000" y="1050211"/>
            <a:ext cx="7200000" cy="828665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2400" b="1" dirty="0">
                <a:latin typeface="+mj-lt"/>
                <a:cs typeface="Arial" panose="020B0604020202020204" pitchFamily="34" charset="0"/>
              </a:rPr>
              <a:t>Traffic violations of motorcycle riders in fatal and serious injuries accidents in Sweden </a:t>
            </a:r>
            <a:endParaRPr lang="sv-SE" sz="24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Underrubrik 5">
            <a:extLst>
              <a:ext uri="{FF2B5EF4-FFF2-40B4-BE49-F238E27FC236}">
                <a16:creationId xmlns:a16="http://schemas.microsoft.com/office/drawing/2014/main" id="{59A55491-0C8B-4B44-8859-33D0E4415141}"/>
              </a:ext>
            </a:extLst>
          </p:cNvPr>
          <p:cNvSpPr txBox="1">
            <a:spLocks/>
          </p:cNvSpPr>
          <p:nvPr/>
        </p:nvSpPr>
        <p:spPr>
          <a:xfrm>
            <a:off x="520995" y="4979125"/>
            <a:ext cx="4210493" cy="932577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>
                <a:cs typeface="Arial" panose="020B0604020202020204" pitchFamily="34" charset="0"/>
              </a:rPr>
              <a:t>Presenter: </a:t>
            </a:r>
            <a:br>
              <a:rPr lang="en-GB" sz="2000" b="1" dirty="0">
                <a:cs typeface="Arial" panose="020B0604020202020204" pitchFamily="34" charset="0"/>
              </a:rPr>
            </a:br>
            <a:r>
              <a:rPr lang="en-GB" sz="2000" b="1" dirty="0">
                <a:cs typeface="Arial" panose="020B0604020202020204" pitchFamily="34" charset="0"/>
              </a:rPr>
              <a:t>Maria Nordqvist</a:t>
            </a:r>
            <a:br>
              <a:rPr lang="en-GB" sz="2000" b="1" dirty="0">
                <a:cs typeface="Arial" panose="020B0604020202020204" pitchFamily="34" charset="0"/>
              </a:rPr>
            </a:br>
            <a:r>
              <a:rPr lang="en-GB" sz="2000" b="1" dirty="0">
                <a:cs typeface="Arial" panose="020B0604020202020204" pitchFamily="34" charset="0"/>
                <a:hlinkClick r:id="rId5"/>
              </a:rPr>
              <a:t>maria.nordqvist@svmc.se</a:t>
            </a:r>
            <a:r>
              <a:rPr lang="en-GB" sz="2000" b="1" dirty="0"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F79E01-5AE0-403E-BCB5-BF43F9B02B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6044" y="5790376"/>
            <a:ext cx="1331912" cy="1047630"/>
          </a:xfrm>
          <a:prstGeom prst="rect">
            <a:avLst/>
          </a:prstGeom>
        </p:spPr>
      </p:pic>
      <p:sp>
        <p:nvSpPr>
          <p:cNvPr id="7" name="Underrubrik 5">
            <a:extLst>
              <a:ext uri="{FF2B5EF4-FFF2-40B4-BE49-F238E27FC236}">
                <a16:creationId xmlns:a16="http://schemas.microsoft.com/office/drawing/2014/main" id="{EB026873-80FE-447E-9B0B-6350AF9D5CE4}"/>
              </a:ext>
            </a:extLst>
          </p:cNvPr>
          <p:cNvSpPr txBox="1">
            <a:spLocks/>
          </p:cNvSpPr>
          <p:nvPr/>
        </p:nvSpPr>
        <p:spPr>
          <a:xfrm>
            <a:off x="825534" y="3100508"/>
            <a:ext cx="2143340" cy="1109764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GB" sz="3600" b="1" dirty="0">
                <a:cs typeface="Arial" panose="020B0604020202020204" pitchFamily="34" charset="0"/>
              </a:rPr>
              <a:t>Thank you for your attention!</a:t>
            </a:r>
          </a:p>
          <a:p>
            <a:pPr marL="0" indent="0" algn="ctr">
              <a:buFont typeface="Arial"/>
              <a:buNone/>
            </a:pPr>
            <a:endParaRPr lang="sv-SE" sz="2400" b="1" dirty="0"/>
          </a:p>
          <a:p>
            <a:pPr marL="0" indent="0" algn="ctr">
              <a:buFont typeface="Arial"/>
              <a:buNone/>
            </a:pPr>
            <a:endParaRPr lang="en-GB" sz="2400" b="1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0F54477F-6196-49F7-9062-C1079854B6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9576" y="2638599"/>
            <a:ext cx="2667708" cy="4001562"/>
          </a:xfrm>
          <a:prstGeom prst="rect">
            <a:avLst/>
          </a:prstGeom>
        </p:spPr>
      </p:pic>
      <p:pic>
        <p:nvPicPr>
          <p:cNvPr id="8" name="Ljud 7">
            <a:hlinkClick r:id="" action="ppaction://media"/>
            <a:extLst>
              <a:ext uri="{FF2B5EF4-FFF2-40B4-BE49-F238E27FC236}">
                <a16:creationId xmlns:a16="http://schemas.microsoft.com/office/drawing/2014/main" id="{F92BD625-F6F4-475F-ADDB-74A775C6F9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5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4"/>
    </mc:Choice>
    <mc:Fallback xmlns="">
      <p:transition spd="slow" advTm="12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613738" y="127591"/>
            <a:ext cx="8229600" cy="879406"/>
          </a:xfrm>
        </p:spPr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sv-SE" sz="1800" dirty="0"/>
            </a:br>
            <a:r>
              <a:rPr lang="sv-SE" sz="3100" dirty="0" err="1">
                <a:latin typeface="+mj-lt"/>
              </a:rPr>
              <a:t>motorcyclists</a:t>
            </a:r>
            <a:r>
              <a:rPr lang="sv-SE" sz="3100" dirty="0">
                <a:latin typeface="+mj-lt"/>
              </a:rPr>
              <a:t> </a:t>
            </a:r>
            <a:r>
              <a:rPr lang="sv-SE" sz="3100" dirty="0" err="1">
                <a:latin typeface="+mj-lt"/>
              </a:rPr>
              <a:t>are</a:t>
            </a:r>
            <a:r>
              <a:rPr lang="sv-SE" sz="3100" dirty="0">
                <a:latin typeface="+mj-lt"/>
              </a:rPr>
              <a:t> – in general-                  </a:t>
            </a:r>
            <a:r>
              <a:rPr lang="sv-SE" sz="3100" dirty="0" err="1">
                <a:latin typeface="+mj-lt"/>
              </a:rPr>
              <a:t>safe</a:t>
            </a:r>
            <a:r>
              <a:rPr lang="sv-SE" sz="3100" dirty="0">
                <a:latin typeface="+mj-lt"/>
              </a:rPr>
              <a:t> road </a:t>
            </a:r>
            <a:r>
              <a:rPr lang="sv-SE" sz="3100" dirty="0" err="1">
                <a:latin typeface="+mj-lt"/>
              </a:rPr>
              <a:t>users</a:t>
            </a:r>
            <a:endParaRPr lang="sv-SE" sz="3100" dirty="0">
              <a:latin typeface="+mj-lt"/>
            </a:endParaRPr>
          </a:p>
        </p:txBody>
      </p:sp>
      <p:sp>
        <p:nvSpPr>
          <p:cNvPr id="6" name="Underrubrik 5"/>
          <p:cNvSpPr>
            <a:spLocks noGrp="1"/>
          </p:cNvSpPr>
          <p:nvPr>
            <p:ph sz="half" idx="1"/>
          </p:nvPr>
        </p:nvSpPr>
        <p:spPr>
          <a:xfrm>
            <a:off x="720000" y="1190847"/>
            <a:ext cx="3852000" cy="438915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sv-SE" sz="1800" dirty="0">
                <a:solidFill>
                  <a:schemeClr val="tx1"/>
                </a:solidFill>
              </a:rPr>
              <a:t>	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v-SE" sz="1800" b="1" dirty="0">
                <a:solidFill>
                  <a:schemeClr val="tx1"/>
                </a:solidFill>
              </a:rPr>
              <a:t>-    100 % </a:t>
            </a:r>
            <a:r>
              <a:rPr lang="sv-SE" sz="1800" b="1" dirty="0" err="1">
                <a:solidFill>
                  <a:schemeClr val="tx1"/>
                </a:solidFill>
              </a:rPr>
              <a:t>have</a:t>
            </a:r>
            <a:r>
              <a:rPr lang="sv-SE" sz="1800" b="1" dirty="0">
                <a:solidFill>
                  <a:schemeClr val="tx1"/>
                </a:solidFill>
              </a:rPr>
              <a:t> a valid </a:t>
            </a:r>
            <a:r>
              <a:rPr lang="sv-SE" sz="1800" b="1" dirty="0" err="1">
                <a:solidFill>
                  <a:schemeClr val="tx1"/>
                </a:solidFill>
              </a:rPr>
              <a:t>license</a:t>
            </a:r>
            <a:endParaRPr lang="sv-SE" sz="1800" b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sv-SE" sz="1800" b="1" dirty="0">
                <a:solidFill>
                  <a:schemeClr val="tx1"/>
                </a:solidFill>
              </a:rPr>
              <a:t>100 % </a:t>
            </a:r>
            <a:r>
              <a:rPr lang="sv-SE" sz="1800" b="1" dirty="0" err="1">
                <a:solidFill>
                  <a:schemeClr val="tx1"/>
                </a:solidFill>
              </a:rPr>
              <a:t>use</a:t>
            </a:r>
            <a:r>
              <a:rPr lang="sv-SE" sz="1800" b="1" dirty="0">
                <a:solidFill>
                  <a:schemeClr val="tx1"/>
                </a:solidFill>
              </a:rPr>
              <a:t> a </a:t>
            </a:r>
            <a:r>
              <a:rPr lang="sv-SE" sz="1800" b="1" dirty="0" err="1">
                <a:solidFill>
                  <a:schemeClr val="tx1"/>
                </a:solidFill>
              </a:rPr>
              <a:t>helmet</a:t>
            </a:r>
            <a:endParaRPr lang="sv-SE" sz="1800" b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sv-SE" sz="1800" b="1" dirty="0" err="1">
                <a:solidFill>
                  <a:schemeClr val="tx1"/>
                </a:solidFill>
              </a:rPr>
              <a:t>About</a:t>
            </a:r>
            <a:r>
              <a:rPr lang="sv-SE" sz="1800" b="1" dirty="0">
                <a:solidFill>
                  <a:schemeClr val="tx1"/>
                </a:solidFill>
              </a:rPr>
              <a:t> 90 % </a:t>
            </a:r>
            <a:r>
              <a:rPr lang="sv-SE" sz="1800" b="1" dirty="0" err="1">
                <a:solidFill>
                  <a:schemeClr val="tx1"/>
                </a:solidFill>
              </a:rPr>
              <a:t>always</a:t>
            </a:r>
            <a:r>
              <a:rPr lang="sv-SE" sz="1800" b="1" dirty="0">
                <a:solidFill>
                  <a:schemeClr val="tx1"/>
                </a:solidFill>
              </a:rPr>
              <a:t> </a:t>
            </a:r>
            <a:r>
              <a:rPr lang="sv-SE" sz="1800" b="1" dirty="0" err="1">
                <a:solidFill>
                  <a:schemeClr val="tx1"/>
                </a:solidFill>
              </a:rPr>
              <a:t>use</a:t>
            </a:r>
            <a:r>
              <a:rPr lang="sv-SE" sz="1800" b="1" dirty="0">
                <a:solidFill>
                  <a:schemeClr val="tx1"/>
                </a:solidFill>
              </a:rPr>
              <a:t> full </a:t>
            </a:r>
            <a:r>
              <a:rPr lang="sv-SE" sz="1800" b="1" dirty="0" err="1">
                <a:solidFill>
                  <a:schemeClr val="tx1"/>
                </a:solidFill>
              </a:rPr>
              <a:t>protection</a:t>
            </a:r>
            <a:r>
              <a:rPr lang="sv-SE" sz="1800" b="1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sv-SE" sz="1800" b="1" dirty="0" err="1">
                <a:solidFill>
                  <a:schemeClr val="tx1"/>
                </a:solidFill>
              </a:rPr>
              <a:t>Are</a:t>
            </a:r>
            <a:r>
              <a:rPr lang="sv-SE" sz="1800" b="1" dirty="0">
                <a:solidFill>
                  <a:schemeClr val="tx1"/>
                </a:solidFill>
              </a:rPr>
              <a:t> </a:t>
            </a:r>
            <a:r>
              <a:rPr lang="sv-SE" sz="1800" b="1" dirty="0" err="1">
                <a:solidFill>
                  <a:schemeClr val="tx1"/>
                </a:solidFill>
              </a:rPr>
              <a:t>totally</a:t>
            </a:r>
            <a:r>
              <a:rPr lang="sv-SE" sz="1800" b="1" dirty="0">
                <a:solidFill>
                  <a:schemeClr val="tx1"/>
                </a:solidFill>
              </a:rPr>
              <a:t> </a:t>
            </a:r>
            <a:r>
              <a:rPr lang="sv-SE" sz="1800" b="1" dirty="0" err="1">
                <a:solidFill>
                  <a:schemeClr val="tx1"/>
                </a:solidFill>
              </a:rPr>
              <a:t>against</a:t>
            </a:r>
            <a:r>
              <a:rPr lang="sv-SE" sz="1800" b="1" dirty="0">
                <a:solidFill>
                  <a:schemeClr val="tx1"/>
                </a:solidFill>
              </a:rPr>
              <a:t> </a:t>
            </a:r>
            <a:r>
              <a:rPr lang="sv-SE" sz="1800" b="1" dirty="0" err="1">
                <a:solidFill>
                  <a:schemeClr val="tx1"/>
                </a:solidFill>
              </a:rPr>
              <a:t>riding</a:t>
            </a:r>
            <a:r>
              <a:rPr lang="sv-SE" sz="1800" b="1" dirty="0">
                <a:solidFill>
                  <a:schemeClr val="tx1"/>
                </a:solidFill>
              </a:rPr>
              <a:t> </a:t>
            </a:r>
            <a:r>
              <a:rPr lang="sv-SE" sz="1800" b="1" dirty="0" err="1">
                <a:solidFill>
                  <a:schemeClr val="tx1"/>
                </a:solidFill>
              </a:rPr>
              <a:t>influenced</a:t>
            </a:r>
            <a:r>
              <a:rPr lang="sv-SE" sz="1800" b="1" dirty="0">
                <a:solidFill>
                  <a:schemeClr val="tx1"/>
                </a:solidFill>
              </a:rPr>
              <a:t> of </a:t>
            </a:r>
            <a:r>
              <a:rPr lang="sv-SE" sz="1800" b="1" dirty="0" err="1">
                <a:solidFill>
                  <a:schemeClr val="tx1"/>
                </a:solidFill>
              </a:rPr>
              <a:t>drugs</a:t>
            </a:r>
            <a:r>
              <a:rPr lang="sv-SE" sz="1800" b="1" dirty="0">
                <a:solidFill>
                  <a:schemeClr val="tx1"/>
                </a:solidFill>
              </a:rPr>
              <a:t>/</a:t>
            </a:r>
            <a:r>
              <a:rPr lang="sv-SE" sz="1800" b="1" dirty="0" err="1">
                <a:solidFill>
                  <a:schemeClr val="tx1"/>
                </a:solidFill>
              </a:rPr>
              <a:t>alcohol</a:t>
            </a:r>
            <a:endParaRPr lang="sv-SE" sz="1800" b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sv-SE" sz="1800" b="1" dirty="0">
                <a:solidFill>
                  <a:schemeClr val="tx1"/>
                </a:solidFill>
              </a:rPr>
              <a:t>Buy </a:t>
            </a:r>
            <a:r>
              <a:rPr lang="sv-SE" sz="1800" b="1" dirty="0" err="1">
                <a:solidFill>
                  <a:schemeClr val="tx1"/>
                </a:solidFill>
              </a:rPr>
              <a:t>more</a:t>
            </a:r>
            <a:r>
              <a:rPr lang="sv-SE" sz="1800" b="1" dirty="0">
                <a:solidFill>
                  <a:schemeClr val="tx1"/>
                </a:solidFill>
              </a:rPr>
              <a:t> </a:t>
            </a:r>
            <a:r>
              <a:rPr lang="sv-SE" sz="1800" b="1" dirty="0" err="1">
                <a:solidFill>
                  <a:schemeClr val="tx1"/>
                </a:solidFill>
              </a:rPr>
              <a:t>advanced</a:t>
            </a:r>
            <a:r>
              <a:rPr lang="sv-SE" sz="1800" b="1" dirty="0">
                <a:solidFill>
                  <a:schemeClr val="tx1"/>
                </a:solidFill>
              </a:rPr>
              <a:t> </a:t>
            </a:r>
            <a:r>
              <a:rPr lang="sv-SE" sz="1800" b="1" dirty="0" err="1">
                <a:solidFill>
                  <a:schemeClr val="tx1"/>
                </a:solidFill>
              </a:rPr>
              <a:t>training</a:t>
            </a:r>
            <a:r>
              <a:rPr lang="sv-SE" sz="1800" b="1" dirty="0">
                <a:solidFill>
                  <a:schemeClr val="tx1"/>
                </a:solidFill>
              </a:rPr>
              <a:t> </a:t>
            </a:r>
            <a:r>
              <a:rPr lang="sv-SE" sz="1800" b="1" dirty="0" err="1">
                <a:solidFill>
                  <a:schemeClr val="tx1"/>
                </a:solidFill>
              </a:rPr>
              <a:t>than</a:t>
            </a:r>
            <a:r>
              <a:rPr lang="sv-SE" sz="1800" b="1" dirty="0">
                <a:solidFill>
                  <a:schemeClr val="tx1"/>
                </a:solidFill>
              </a:rPr>
              <a:t> </a:t>
            </a:r>
            <a:r>
              <a:rPr lang="sv-SE" sz="1800" b="1" dirty="0" err="1">
                <a:solidFill>
                  <a:schemeClr val="tx1"/>
                </a:solidFill>
              </a:rPr>
              <a:t>other</a:t>
            </a:r>
            <a:r>
              <a:rPr lang="sv-SE" sz="1800" b="1" dirty="0">
                <a:solidFill>
                  <a:schemeClr val="tx1"/>
                </a:solidFill>
              </a:rPr>
              <a:t> road </a:t>
            </a:r>
            <a:r>
              <a:rPr lang="sv-SE" sz="1800" b="1" dirty="0" err="1">
                <a:solidFill>
                  <a:schemeClr val="tx1"/>
                </a:solidFill>
              </a:rPr>
              <a:t>users</a:t>
            </a:r>
            <a:endParaRPr lang="sv-SE" sz="1800" b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sv-SE" sz="1800" b="1" dirty="0">
                <a:solidFill>
                  <a:schemeClr val="tx1"/>
                </a:solidFill>
              </a:rPr>
              <a:t>Has a </a:t>
            </a:r>
            <a:r>
              <a:rPr lang="sv-SE" sz="1800" b="1" dirty="0" err="1">
                <a:solidFill>
                  <a:schemeClr val="tx1"/>
                </a:solidFill>
              </a:rPr>
              <a:t>better</a:t>
            </a:r>
            <a:r>
              <a:rPr lang="sv-SE" sz="1800" b="1" dirty="0">
                <a:solidFill>
                  <a:schemeClr val="tx1"/>
                </a:solidFill>
              </a:rPr>
              <a:t> </a:t>
            </a:r>
            <a:r>
              <a:rPr lang="sv-SE" sz="1800" b="1" dirty="0" err="1">
                <a:solidFill>
                  <a:schemeClr val="tx1"/>
                </a:solidFill>
              </a:rPr>
              <a:t>attitude</a:t>
            </a:r>
            <a:r>
              <a:rPr lang="sv-SE" sz="1800" b="1" dirty="0">
                <a:solidFill>
                  <a:schemeClr val="tx1"/>
                </a:solidFill>
              </a:rPr>
              <a:t> </a:t>
            </a:r>
            <a:r>
              <a:rPr lang="sv-SE" sz="1800" b="1" dirty="0" err="1">
                <a:solidFill>
                  <a:schemeClr val="tx1"/>
                </a:solidFill>
              </a:rPr>
              <a:t>towards</a:t>
            </a:r>
            <a:r>
              <a:rPr lang="sv-SE" sz="1800" b="1" dirty="0">
                <a:solidFill>
                  <a:schemeClr val="tx1"/>
                </a:solidFill>
              </a:rPr>
              <a:t> </a:t>
            </a:r>
            <a:r>
              <a:rPr lang="sv-SE" sz="1800" b="1" dirty="0" err="1">
                <a:solidFill>
                  <a:schemeClr val="tx1"/>
                </a:solidFill>
              </a:rPr>
              <a:t>safety</a:t>
            </a:r>
            <a:r>
              <a:rPr lang="sv-SE" sz="1800" b="1" dirty="0">
                <a:solidFill>
                  <a:schemeClr val="tx1"/>
                </a:solidFill>
              </a:rPr>
              <a:t> in all </a:t>
            </a:r>
            <a:r>
              <a:rPr lang="sv-SE" sz="1800" b="1" dirty="0" err="1">
                <a:solidFill>
                  <a:schemeClr val="tx1"/>
                </a:solidFill>
              </a:rPr>
              <a:t>aspects</a:t>
            </a:r>
            <a:r>
              <a:rPr lang="sv-SE" sz="1800" b="1" dirty="0">
                <a:solidFill>
                  <a:schemeClr val="tx1"/>
                </a:solidFill>
              </a:rPr>
              <a:t> </a:t>
            </a:r>
            <a:r>
              <a:rPr lang="sv-SE" sz="1800" b="1" dirty="0" err="1">
                <a:solidFill>
                  <a:schemeClr val="tx1"/>
                </a:solidFill>
              </a:rPr>
              <a:t>compared</a:t>
            </a:r>
            <a:r>
              <a:rPr lang="sv-SE" sz="1800" b="1" dirty="0">
                <a:solidFill>
                  <a:schemeClr val="tx1"/>
                </a:solidFill>
              </a:rPr>
              <a:t> to motorists, </a:t>
            </a:r>
            <a:r>
              <a:rPr lang="sv-SE" sz="1800" b="1" dirty="0" err="1">
                <a:solidFill>
                  <a:schemeClr val="tx1"/>
                </a:solidFill>
              </a:rPr>
              <a:t>except</a:t>
            </a:r>
            <a:r>
              <a:rPr lang="sv-SE" sz="1800" b="1" dirty="0">
                <a:solidFill>
                  <a:schemeClr val="tx1"/>
                </a:solidFill>
              </a:rPr>
              <a:t> </a:t>
            </a:r>
            <a:r>
              <a:rPr lang="sv-SE" sz="1800" b="1" dirty="0" err="1">
                <a:solidFill>
                  <a:schemeClr val="tx1"/>
                </a:solidFill>
              </a:rPr>
              <a:t>one</a:t>
            </a:r>
            <a:r>
              <a:rPr lang="sv-SE" sz="1800" b="1" dirty="0">
                <a:solidFill>
                  <a:schemeClr val="tx1"/>
                </a:solidFill>
              </a:rPr>
              <a:t>; speed </a:t>
            </a:r>
          </a:p>
          <a:p>
            <a:pPr marL="0" indent="0">
              <a:lnSpc>
                <a:spcPct val="90000"/>
              </a:lnSpc>
              <a:buNone/>
            </a:pPr>
            <a:endParaRPr lang="sv-SE" sz="1800" dirty="0">
              <a:solidFill>
                <a:schemeClr val="tx1"/>
              </a:solidFill>
            </a:endParaRP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FD913220-A6D9-4533-BB63-E27E24472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45125">
            <a:off x="5264047" y="1541721"/>
            <a:ext cx="3159953" cy="4038279"/>
          </a:xfrm>
          <a:prstGeom prst="rect">
            <a:avLst/>
          </a:prstGeom>
          <a:noFill/>
        </p:spPr>
      </p:pic>
      <p:pic>
        <p:nvPicPr>
          <p:cNvPr id="3" name="Ljud 2">
            <a:hlinkClick r:id="" action="ppaction://media"/>
            <a:extLst>
              <a:ext uri="{FF2B5EF4-FFF2-40B4-BE49-F238E27FC236}">
                <a16:creationId xmlns:a16="http://schemas.microsoft.com/office/drawing/2014/main" id="{1A4787AA-4ABA-4059-8D48-42EE673A6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8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89"/>
    </mc:Choice>
    <mc:Fallback xmlns="">
      <p:transition spd="slow" advTm="69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720000" y="510363"/>
            <a:ext cx="8229600" cy="404037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sv-SE" sz="2800" dirty="0" err="1">
                <a:latin typeface="+mj-lt"/>
              </a:rPr>
              <a:t>But</a:t>
            </a:r>
            <a:r>
              <a:rPr lang="sv-SE" sz="2800" dirty="0">
                <a:latin typeface="+mj-lt"/>
              </a:rPr>
              <a:t>, </a:t>
            </a:r>
            <a:r>
              <a:rPr lang="sv-SE" sz="2800" dirty="0" err="1">
                <a:latin typeface="+mj-lt"/>
              </a:rPr>
              <a:t>many</a:t>
            </a:r>
            <a:r>
              <a:rPr lang="sv-SE" sz="2800" dirty="0">
                <a:latin typeface="+mj-lt"/>
              </a:rPr>
              <a:t> </a:t>
            </a:r>
            <a:r>
              <a:rPr lang="sv-SE" sz="2800" dirty="0" err="1">
                <a:latin typeface="+mj-lt"/>
              </a:rPr>
              <a:t>accidents</a:t>
            </a:r>
            <a:r>
              <a:rPr lang="sv-SE" sz="2800" dirty="0">
                <a:latin typeface="+mj-lt"/>
              </a:rPr>
              <a:t> </a:t>
            </a:r>
            <a:r>
              <a:rPr lang="sv-SE" sz="2800" dirty="0" err="1">
                <a:latin typeface="+mj-lt"/>
              </a:rPr>
              <a:t>are</a:t>
            </a:r>
            <a:r>
              <a:rPr lang="sv-SE" sz="2800" dirty="0">
                <a:latin typeface="+mj-lt"/>
              </a:rPr>
              <a:t> not </a:t>
            </a:r>
            <a:r>
              <a:rPr lang="sv-SE" sz="2800" dirty="0" err="1">
                <a:latin typeface="+mj-lt"/>
              </a:rPr>
              <a:t>about</a:t>
            </a:r>
            <a:r>
              <a:rPr lang="sv-SE" sz="2800" dirty="0">
                <a:latin typeface="+mj-lt"/>
              </a:rPr>
              <a:t> </a:t>
            </a:r>
            <a:r>
              <a:rPr lang="sv-SE" sz="2800" dirty="0" err="1">
                <a:latin typeface="+mj-lt"/>
              </a:rPr>
              <a:t>motorcyclists</a:t>
            </a:r>
            <a:r>
              <a:rPr lang="sv-SE" sz="2800" dirty="0">
                <a:latin typeface="+mj-lt"/>
              </a:rPr>
              <a:t> at all!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25D01EFC-A654-4CEC-A3B0-37DFFCF9BC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58325">
            <a:off x="712443" y="1416474"/>
            <a:ext cx="2583000" cy="3600000"/>
          </a:xfrm>
          <a:prstGeom prst="rect">
            <a:avLst/>
          </a:prstGeom>
          <a:noFill/>
        </p:spPr>
      </p:pic>
      <p:sp>
        <p:nvSpPr>
          <p:cNvPr id="6" name="Underrubrik 5"/>
          <p:cNvSpPr>
            <a:spLocks noGrp="1"/>
          </p:cNvSpPr>
          <p:nvPr>
            <p:ph sz="half" idx="2"/>
          </p:nvPr>
        </p:nvSpPr>
        <p:spPr>
          <a:xfrm>
            <a:off x="4572000" y="1222744"/>
            <a:ext cx="3888000" cy="435725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sv-SE" sz="1500" dirty="0">
                <a:solidFill>
                  <a:schemeClr val="tx1"/>
                </a:solidFill>
              </a:rPr>
              <a:t>	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sv-SE" sz="2000" b="1" dirty="0">
                <a:solidFill>
                  <a:schemeClr val="tx1"/>
                </a:solidFill>
              </a:rPr>
              <a:t>20 </a:t>
            </a:r>
            <a:r>
              <a:rPr lang="sv-SE" sz="2000" b="1" dirty="0" err="1">
                <a:solidFill>
                  <a:schemeClr val="tx1"/>
                </a:solidFill>
              </a:rPr>
              <a:t>years</a:t>
            </a:r>
            <a:r>
              <a:rPr lang="sv-SE" sz="2000" b="1" dirty="0">
                <a:solidFill>
                  <a:schemeClr val="tx1"/>
                </a:solidFill>
              </a:rPr>
              <a:t> </a:t>
            </a:r>
            <a:r>
              <a:rPr lang="sv-SE" sz="2000" b="1" dirty="0" err="1">
                <a:solidFill>
                  <a:schemeClr val="tx1"/>
                </a:solidFill>
              </a:rPr>
              <a:t>studying</a:t>
            </a:r>
            <a:r>
              <a:rPr lang="sv-SE" sz="2000" b="1" dirty="0">
                <a:solidFill>
                  <a:schemeClr val="tx1"/>
                </a:solidFill>
              </a:rPr>
              <a:t> in </a:t>
            </a:r>
            <a:r>
              <a:rPr lang="sv-SE" sz="2000" b="1" dirty="0" err="1">
                <a:solidFill>
                  <a:schemeClr val="tx1"/>
                </a:solidFill>
              </a:rPr>
              <a:t>depth</a:t>
            </a:r>
            <a:r>
              <a:rPr lang="sv-SE" sz="2000" b="1" dirty="0">
                <a:solidFill>
                  <a:schemeClr val="tx1"/>
                </a:solidFill>
              </a:rPr>
              <a:t> studies of </a:t>
            </a:r>
            <a:r>
              <a:rPr lang="sv-SE" sz="2000" b="1" dirty="0" err="1">
                <a:solidFill>
                  <a:schemeClr val="tx1"/>
                </a:solidFill>
              </a:rPr>
              <a:t>fatalities</a:t>
            </a:r>
            <a:endParaRPr lang="sv-SE" sz="2000" b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sv-SE" sz="2000" b="1" dirty="0">
                <a:solidFill>
                  <a:schemeClr val="tx1"/>
                </a:solidFill>
              </a:rPr>
              <a:t>From 2011- SMC </a:t>
            </a:r>
            <a:r>
              <a:rPr lang="sv-SE" sz="2000" b="1" dirty="0" err="1">
                <a:solidFill>
                  <a:schemeClr val="tx1"/>
                </a:solidFill>
              </a:rPr>
              <a:t>analyse</a:t>
            </a:r>
            <a:r>
              <a:rPr lang="sv-SE" sz="2000" b="1" dirty="0">
                <a:solidFill>
                  <a:schemeClr val="tx1"/>
                </a:solidFill>
              </a:rPr>
              <a:t> </a:t>
            </a:r>
            <a:r>
              <a:rPr lang="sv-SE" sz="2000" b="1" dirty="0" err="1">
                <a:solidFill>
                  <a:schemeClr val="tx1"/>
                </a:solidFill>
              </a:rPr>
              <a:t>figures</a:t>
            </a:r>
            <a:r>
              <a:rPr lang="sv-SE" sz="2000" b="1" dirty="0">
                <a:solidFill>
                  <a:schemeClr val="tx1"/>
                </a:solidFill>
              </a:rPr>
              <a:t> </a:t>
            </a:r>
            <a:r>
              <a:rPr lang="sv-SE" sz="2000" b="1" dirty="0" err="1">
                <a:solidFill>
                  <a:schemeClr val="tx1"/>
                </a:solidFill>
              </a:rPr>
              <a:t>based</a:t>
            </a:r>
            <a:r>
              <a:rPr lang="sv-SE" sz="2000" b="1" dirty="0">
                <a:solidFill>
                  <a:schemeClr val="tx1"/>
                </a:solidFill>
              </a:rPr>
              <a:t> on </a:t>
            </a:r>
            <a:r>
              <a:rPr lang="sv-SE" sz="2000" b="1" dirty="0" err="1">
                <a:solidFill>
                  <a:schemeClr val="tx1"/>
                </a:solidFill>
              </a:rPr>
              <a:t>license</a:t>
            </a:r>
            <a:r>
              <a:rPr lang="sv-SE" sz="2000" b="1" dirty="0">
                <a:solidFill>
                  <a:schemeClr val="tx1"/>
                </a:solidFill>
              </a:rPr>
              <a:t>/no </a:t>
            </a:r>
            <a:r>
              <a:rPr lang="sv-SE" sz="2000" b="1" dirty="0" err="1">
                <a:solidFill>
                  <a:schemeClr val="tx1"/>
                </a:solidFill>
              </a:rPr>
              <a:t>license</a:t>
            </a:r>
            <a:r>
              <a:rPr lang="sv-SE" sz="2000" b="1" dirty="0">
                <a:solidFill>
                  <a:schemeClr val="tx1"/>
                </a:solidFill>
              </a:rPr>
              <a:t> </a:t>
            </a:r>
            <a:r>
              <a:rPr lang="sv-SE" sz="2000" b="1" dirty="0" err="1">
                <a:solidFill>
                  <a:schemeClr val="tx1"/>
                </a:solidFill>
              </a:rPr>
              <a:t>among</a:t>
            </a:r>
            <a:r>
              <a:rPr lang="sv-SE" sz="2000" b="1" dirty="0">
                <a:solidFill>
                  <a:schemeClr val="tx1"/>
                </a:solidFill>
              </a:rPr>
              <a:t> </a:t>
            </a:r>
            <a:r>
              <a:rPr lang="sv-SE" sz="2000" b="1" dirty="0" err="1">
                <a:solidFill>
                  <a:schemeClr val="tx1"/>
                </a:solidFill>
              </a:rPr>
              <a:t>fatalities</a:t>
            </a:r>
            <a:endParaRPr lang="sv-SE" sz="2000" b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sv-SE" sz="2000" b="1" dirty="0">
                <a:solidFill>
                  <a:schemeClr val="tx1"/>
                </a:solidFill>
              </a:rPr>
              <a:t>From 2013 - SMC </a:t>
            </a:r>
            <a:r>
              <a:rPr lang="sv-SE" sz="2000" b="1" dirty="0" err="1">
                <a:solidFill>
                  <a:schemeClr val="tx1"/>
                </a:solidFill>
              </a:rPr>
              <a:t>analyse</a:t>
            </a:r>
            <a:r>
              <a:rPr lang="sv-SE" sz="2000" b="1" dirty="0">
                <a:solidFill>
                  <a:schemeClr val="tx1"/>
                </a:solidFill>
              </a:rPr>
              <a:t> the </a:t>
            </a:r>
            <a:r>
              <a:rPr lang="sv-SE" sz="2000" b="1" dirty="0" err="1">
                <a:solidFill>
                  <a:schemeClr val="tx1"/>
                </a:solidFill>
              </a:rPr>
              <a:t>accidents</a:t>
            </a:r>
            <a:r>
              <a:rPr lang="sv-SE" sz="2000" b="1" dirty="0">
                <a:solidFill>
                  <a:schemeClr val="tx1"/>
                </a:solidFill>
              </a:rPr>
              <a:t> on the same basis </a:t>
            </a:r>
            <a:r>
              <a:rPr lang="sv-SE" sz="2000" b="1" dirty="0" err="1">
                <a:solidFill>
                  <a:schemeClr val="tx1"/>
                </a:solidFill>
              </a:rPr>
              <a:t>among</a:t>
            </a:r>
            <a:r>
              <a:rPr lang="sv-SE" sz="2000" b="1" dirty="0">
                <a:solidFill>
                  <a:schemeClr val="tx1"/>
                </a:solidFill>
              </a:rPr>
              <a:t> </a:t>
            </a:r>
            <a:r>
              <a:rPr lang="sv-SE" sz="2000" b="1" dirty="0" err="1">
                <a:solidFill>
                  <a:schemeClr val="tx1"/>
                </a:solidFill>
              </a:rPr>
              <a:t>severly</a:t>
            </a:r>
            <a:r>
              <a:rPr lang="sv-SE" sz="2000" b="1" dirty="0">
                <a:solidFill>
                  <a:schemeClr val="tx1"/>
                </a:solidFill>
              </a:rPr>
              <a:t> </a:t>
            </a:r>
            <a:r>
              <a:rPr lang="sv-SE" sz="2000" b="1" dirty="0" err="1">
                <a:solidFill>
                  <a:schemeClr val="tx1"/>
                </a:solidFill>
              </a:rPr>
              <a:t>injured</a:t>
            </a:r>
            <a:endParaRPr lang="sv-SE" sz="2000" b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sv-SE" sz="2000" b="1" dirty="0">
                <a:solidFill>
                  <a:schemeClr val="tx1"/>
                </a:solidFill>
              </a:rPr>
              <a:t>The data </a:t>
            </a:r>
            <a:r>
              <a:rPr lang="sv-SE" sz="2000" b="1" dirty="0" err="1">
                <a:solidFill>
                  <a:schemeClr val="tx1"/>
                </a:solidFill>
              </a:rPr>
              <a:t>collection</a:t>
            </a:r>
            <a:r>
              <a:rPr lang="sv-SE" sz="2000" b="1" dirty="0">
                <a:solidFill>
                  <a:schemeClr val="tx1"/>
                </a:solidFill>
              </a:rPr>
              <a:t> is a </a:t>
            </a:r>
            <a:r>
              <a:rPr lang="sv-SE" sz="2000" b="1" dirty="0" err="1">
                <a:solidFill>
                  <a:schemeClr val="tx1"/>
                </a:solidFill>
              </a:rPr>
              <a:t>result</a:t>
            </a:r>
            <a:r>
              <a:rPr lang="sv-SE" sz="2000" b="1" dirty="0">
                <a:solidFill>
                  <a:schemeClr val="tx1"/>
                </a:solidFill>
              </a:rPr>
              <a:t> of a </a:t>
            </a:r>
            <a:r>
              <a:rPr lang="sv-SE" sz="2000" b="1" dirty="0" err="1">
                <a:solidFill>
                  <a:schemeClr val="tx1"/>
                </a:solidFill>
              </a:rPr>
              <a:t>good</a:t>
            </a:r>
            <a:r>
              <a:rPr lang="sv-SE" sz="2000" b="1" dirty="0">
                <a:solidFill>
                  <a:schemeClr val="tx1"/>
                </a:solidFill>
              </a:rPr>
              <a:t> </a:t>
            </a:r>
            <a:r>
              <a:rPr lang="sv-SE" sz="2000" b="1" dirty="0" err="1">
                <a:solidFill>
                  <a:schemeClr val="tx1"/>
                </a:solidFill>
              </a:rPr>
              <a:t>cooperation</a:t>
            </a:r>
            <a:r>
              <a:rPr lang="sv-SE" sz="2000" b="1" dirty="0">
                <a:solidFill>
                  <a:schemeClr val="tx1"/>
                </a:solidFill>
              </a:rPr>
              <a:t> </a:t>
            </a:r>
            <a:r>
              <a:rPr lang="sv-SE" sz="2000" b="1" dirty="0" err="1">
                <a:solidFill>
                  <a:schemeClr val="tx1"/>
                </a:solidFill>
              </a:rPr>
              <a:t>with</a:t>
            </a:r>
            <a:r>
              <a:rPr lang="sv-SE" sz="2000" b="1" dirty="0">
                <a:solidFill>
                  <a:schemeClr val="tx1"/>
                </a:solidFill>
              </a:rPr>
              <a:t> the </a:t>
            </a:r>
            <a:r>
              <a:rPr lang="sv-SE" sz="2000" b="1" dirty="0" err="1">
                <a:solidFill>
                  <a:schemeClr val="tx1"/>
                </a:solidFill>
              </a:rPr>
              <a:t>responsible</a:t>
            </a:r>
            <a:r>
              <a:rPr lang="sv-SE" sz="2000" b="1" dirty="0">
                <a:solidFill>
                  <a:schemeClr val="tx1"/>
                </a:solidFill>
              </a:rPr>
              <a:t> </a:t>
            </a:r>
            <a:r>
              <a:rPr lang="sv-SE" sz="2000" b="1" dirty="0" err="1">
                <a:solidFill>
                  <a:schemeClr val="tx1"/>
                </a:solidFill>
              </a:rPr>
              <a:t>authorities</a:t>
            </a:r>
            <a:endParaRPr lang="sv-SE" sz="2000" b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sv-SE" sz="2000" b="1" dirty="0">
                <a:solidFill>
                  <a:schemeClr val="tx1"/>
                </a:solidFill>
              </a:rPr>
              <a:t>A </a:t>
            </a:r>
            <a:r>
              <a:rPr lang="sv-SE" sz="2000" b="1" dirty="0" err="1">
                <a:solidFill>
                  <a:schemeClr val="tx1"/>
                </a:solidFill>
              </a:rPr>
              <a:t>report</a:t>
            </a:r>
            <a:r>
              <a:rPr lang="sv-SE" sz="2000" b="1" dirty="0">
                <a:solidFill>
                  <a:schemeClr val="tx1"/>
                </a:solidFill>
              </a:rPr>
              <a:t> is </a:t>
            </a:r>
            <a:r>
              <a:rPr lang="sv-SE" sz="2000" b="1" dirty="0" err="1">
                <a:solidFill>
                  <a:schemeClr val="tx1"/>
                </a:solidFill>
              </a:rPr>
              <a:t>presented</a:t>
            </a:r>
            <a:r>
              <a:rPr lang="sv-SE" sz="2000" b="1" dirty="0">
                <a:solidFill>
                  <a:schemeClr val="tx1"/>
                </a:solidFill>
              </a:rPr>
              <a:t> </a:t>
            </a:r>
            <a:r>
              <a:rPr lang="sv-SE" sz="2000" b="1" dirty="0" err="1">
                <a:solidFill>
                  <a:schemeClr val="tx1"/>
                </a:solidFill>
              </a:rPr>
              <a:t>every</a:t>
            </a:r>
            <a:r>
              <a:rPr lang="sv-SE" sz="2000" b="1" dirty="0">
                <a:solidFill>
                  <a:schemeClr val="tx1"/>
                </a:solidFill>
              </a:rPr>
              <a:t> </a:t>
            </a:r>
            <a:r>
              <a:rPr lang="sv-SE" sz="2000" b="1" dirty="0" err="1">
                <a:solidFill>
                  <a:schemeClr val="tx1"/>
                </a:solidFill>
              </a:rPr>
              <a:t>year</a:t>
            </a:r>
            <a:r>
              <a:rPr lang="sv-SE" sz="2000" b="1" dirty="0">
                <a:solidFill>
                  <a:schemeClr val="tx1"/>
                </a:solidFill>
              </a:rPr>
              <a:t> </a:t>
            </a:r>
            <a:r>
              <a:rPr lang="sv-SE" sz="2000" b="1" dirty="0" err="1">
                <a:solidFill>
                  <a:schemeClr val="tx1"/>
                </a:solidFill>
              </a:rPr>
              <a:t>since</a:t>
            </a:r>
            <a:r>
              <a:rPr lang="sv-SE" sz="2000" b="1" dirty="0">
                <a:solidFill>
                  <a:schemeClr val="tx1"/>
                </a:solidFill>
              </a:rPr>
              <a:t> 2014 </a:t>
            </a:r>
          </a:p>
          <a:p>
            <a:pPr marL="0" indent="0">
              <a:lnSpc>
                <a:spcPct val="90000"/>
              </a:lnSpc>
              <a:buNone/>
            </a:pPr>
            <a:endParaRPr lang="sv-SE" sz="1800" dirty="0">
              <a:solidFill>
                <a:schemeClr val="tx1"/>
              </a:solidFill>
            </a:endParaRPr>
          </a:p>
        </p:txBody>
      </p:sp>
      <p:pic>
        <p:nvPicPr>
          <p:cNvPr id="3" name="Ljud 2">
            <a:hlinkClick r:id="" action="ppaction://media"/>
            <a:extLst>
              <a:ext uri="{FF2B5EF4-FFF2-40B4-BE49-F238E27FC236}">
                <a16:creationId xmlns:a16="http://schemas.microsoft.com/office/drawing/2014/main" id="{AEAEE20C-F4B9-4A88-822B-14E0D4A82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5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20"/>
    </mc:Choice>
    <mc:Fallback xmlns="">
      <p:transition spd="slow" advTm="80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825511" y="63500"/>
            <a:ext cx="7920000" cy="838201"/>
          </a:xfrm>
        </p:spPr>
        <p:txBody>
          <a:bodyPr/>
          <a:lstStyle/>
          <a:p>
            <a:r>
              <a:rPr lang="en-GB" sz="2800" dirty="0">
                <a:latin typeface="+mj-lt"/>
              </a:rPr>
              <a:t>fatal accidents based on driver's license 2011-2018  </a:t>
            </a:r>
            <a:endParaRPr lang="sv-SE" sz="2800" dirty="0">
              <a:latin typeface="+mj-lt"/>
            </a:endParaRP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9CCC11FC-D8FC-4BFE-AFE1-90AC203FB7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2503763"/>
              </p:ext>
            </p:extLst>
          </p:nvPr>
        </p:nvGraphicFramePr>
        <p:xfrm>
          <a:off x="1158949" y="906452"/>
          <a:ext cx="6884437" cy="53555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81251">
                  <a:extLst>
                    <a:ext uri="{9D8B030D-6E8A-4147-A177-3AD203B41FA5}">
                      <a16:colId xmlns:a16="http://schemas.microsoft.com/office/drawing/2014/main" val="2642247406"/>
                    </a:ext>
                  </a:extLst>
                </a:gridCol>
                <a:gridCol w="1739900">
                  <a:extLst>
                    <a:ext uri="{9D8B030D-6E8A-4147-A177-3AD203B41FA5}">
                      <a16:colId xmlns:a16="http://schemas.microsoft.com/office/drawing/2014/main" val="366839683"/>
                    </a:ext>
                  </a:extLst>
                </a:gridCol>
                <a:gridCol w="2163286">
                  <a:extLst>
                    <a:ext uri="{9D8B030D-6E8A-4147-A177-3AD203B41FA5}">
                      <a16:colId xmlns:a16="http://schemas.microsoft.com/office/drawing/2014/main" val="186168897"/>
                    </a:ext>
                  </a:extLst>
                </a:gridCol>
              </a:tblGrid>
              <a:tr h="4026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Without a license number (%)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 With a license, number  (%)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7610054"/>
                  </a:ext>
                </a:extLst>
              </a:tr>
              <a:tr h="1947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 Number (share)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</a:rPr>
                        <a:t>94 (32 %)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203 (68%)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9465318"/>
                  </a:ext>
                </a:extLst>
              </a:tr>
              <a:tr h="1947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Average age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32,6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45,64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3346497"/>
                  </a:ext>
                </a:extLst>
              </a:tr>
              <a:tr h="1947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Alcohol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23 (24 %)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14 (7 %)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9653739"/>
                  </a:ext>
                </a:extLst>
              </a:tr>
              <a:tr h="1947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</a:rPr>
                        <a:t>Promille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, average (2011-2017)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1,698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1,13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91759988"/>
                  </a:ext>
                </a:extLst>
              </a:tr>
              <a:tr h="1947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Drugs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28 (30%)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9 (4%)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3491752"/>
                  </a:ext>
                </a:extLst>
              </a:tr>
              <a:tr h="1947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Both alcohol and drugs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18 (19 %)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9970029"/>
                  </a:ext>
                </a:extLst>
              </a:tr>
              <a:tr h="1947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Total affected 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</a:rPr>
                        <a:t>69 (73 %)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</a:rPr>
                        <a:t>23 (11%)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4864855"/>
                  </a:ext>
                </a:extLst>
              </a:tr>
              <a:tr h="1947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Without a helmet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</a:rPr>
                        <a:t>20 (28%)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</a:rPr>
                        <a:t>7 (3%)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8189726"/>
                  </a:ext>
                </a:extLst>
              </a:tr>
              <a:tr h="1947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Owner 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48 (52 %)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177 (87%)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0642816"/>
                  </a:ext>
                </a:extLst>
              </a:tr>
              <a:tr h="61067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Not in traffic /unregistered/ riding ban 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50(53 %)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6(3%)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47529918"/>
                  </a:ext>
                </a:extLst>
              </a:tr>
              <a:tr h="1947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Cross/enduro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12 (13%)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1 (0,05)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3439954"/>
                  </a:ext>
                </a:extLst>
              </a:tr>
              <a:tr h="4209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Stolen motorcycle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10 (11%)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4719332"/>
                  </a:ext>
                </a:extLst>
              </a:tr>
              <a:tr h="1947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Total illegal motorcycles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</a:rPr>
                        <a:t>72 (77%)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</a:rPr>
                        <a:t>7 (3%)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4599592"/>
                  </a:ext>
                </a:extLst>
              </a:tr>
              <a:tr h="1947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Single accident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60 (64%)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81 (40%)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4469575"/>
                  </a:ext>
                </a:extLst>
              </a:tr>
              <a:tr h="1947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Collision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32 (34%)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112 (55%)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5862359"/>
                  </a:ext>
                </a:extLst>
              </a:tr>
              <a:tr h="1947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Wild animals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2 (2 %)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11 (5 %)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7690777"/>
                  </a:ext>
                </a:extLst>
              </a:tr>
              <a:tr h="1947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Men (riders and passengers)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</a:rPr>
                        <a:t>91 (97%)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192 (95 %)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1170859"/>
                  </a:ext>
                </a:extLst>
              </a:tr>
              <a:tr h="4026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Women (riders and pass)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3 (3 %)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9 (6 %)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8693317"/>
                  </a:ext>
                </a:extLst>
              </a:tr>
            </a:tbl>
          </a:graphicData>
        </a:graphic>
      </p:graphicFrame>
      <p:pic>
        <p:nvPicPr>
          <p:cNvPr id="3" name="Ljud 2">
            <a:hlinkClick r:id="" action="ppaction://media"/>
            <a:extLst>
              <a:ext uri="{FF2B5EF4-FFF2-40B4-BE49-F238E27FC236}">
                <a16:creationId xmlns:a16="http://schemas.microsoft.com/office/drawing/2014/main" id="{7F22EB48-D08E-4BA6-9C9F-7F1EC4FC90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6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30"/>
    </mc:Choice>
    <mc:Fallback xmlns="">
      <p:transition spd="slow" advTm="60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825511" y="279709"/>
            <a:ext cx="7840024" cy="278205"/>
          </a:xfrm>
        </p:spPr>
        <p:txBody>
          <a:bodyPr/>
          <a:lstStyle/>
          <a:p>
            <a:br>
              <a:rPr lang="en-GB" sz="2400" dirty="0"/>
            </a:br>
            <a:br>
              <a:rPr lang="en-GB" sz="2400" dirty="0"/>
            </a:br>
            <a:r>
              <a:rPr lang="en-GB" sz="2800" dirty="0">
                <a:latin typeface="+mj-lt"/>
              </a:rPr>
              <a:t>Riding WITHOUT a valid </a:t>
            </a:r>
            <a:r>
              <a:rPr lang="en-GB" sz="2800" dirty="0" err="1">
                <a:latin typeface="+mj-lt"/>
              </a:rPr>
              <a:t>LIcENsE</a:t>
            </a:r>
            <a:endParaRPr lang="sv-SE" sz="2800" dirty="0">
              <a:latin typeface="+mj-lt"/>
            </a:endParaRPr>
          </a:p>
        </p:txBody>
      </p:sp>
      <p:sp>
        <p:nvSpPr>
          <p:cNvPr id="6" name="Underrubrik 5"/>
          <p:cNvSpPr>
            <a:spLocks noGrp="1"/>
          </p:cNvSpPr>
          <p:nvPr>
            <p:ph idx="1"/>
          </p:nvPr>
        </p:nvSpPr>
        <p:spPr>
          <a:xfrm>
            <a:off x="538920" y="898635"/>
            <a:ext cx="7840024" cy="4861366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en-GB" sz="2000" b="1" dirty="0"/>
              <a:t>94 out of 297 fatalities in eight years (2011-2018) didn’t have a valid license (32%)</a:t>
            </a:r>
          </a:p>
          <a:p>
            <a:pPr algn="just">
              <a:buFontTx/>
              <a:buChar char="-"/>
            </a:pPr>
            <a:r>
              <a:rPr lang="en-GB" sz="2000" b="1" dirty="0"/>
              <a:t>Average age without license 32.6 years old</a:t>
            </a:r>
          </a:p>
          <a:p>
            <a:pPr algn="just">
              <a:buFontTx/>
              <a:buChar char="-"/>
            </a:pPr>
            <a:r>
              <a:rPr lang="en-GB" sz="2000" b="1" dirty="0"/>
              <a:t>Average age among license holders -45.64</a:t>
            </a:r>
          </a:p>
          <a:p>
            <a:pPr algn="just">
              <a:buFontTx/>
              <a:buChar char="-"/>
            </a:pPr>
            <a:r>
              <a:rPr lang="en-GB" sz="2000" b="1" dirty="0"/>
              <a:t>97 % of riders/passengers were men</a:t>
            </a:r>
          </a:p>
          <a:p>
            <a:pPr algn="just">
              <a:buFontTx/>
              <a:buChar char="-"/>
            </a:pPr>
            <a:endParaRPr lang="en-GB" sz="2000" b="1" dirty="0"/>
          </a:p>
          <a:p>
            <a:pPr algn="just">
              <a:buFontTx/>
              <a:buChar char="-"/>
            </a:pPr>
            <a:endParaRPr lang="sv-SE" sz="2000" b="1" dirty="0"/>
          </a:p>
        </p:txBody>
      </p:sp>
      <p:pic>
        <p:nvPicPr>
          <p:cNvPr id="5" name="Bildobjekt 3">
            <a:extLst>
              <a:ext uri="{FF2B5EF4-FFF2-40B4-BE49-F238E27FC236}">
                <a16:creationId xmlns:a16="http://schemas.microsoft.com/office/drawing/2014/main" id="{8A98E2C6-1423-4AFD-973C-47522EDCED9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5" y="3015967"/>
            <a:ext cx="4984750" cy="3197860"/>
          </a:xfrm>
          <a:prstGeom prst="rect">
            <a:avLst/>
          </a:prstGeom>
          <a:noFill/>
        </p:spPr>
      </p:pic>
      <p:pic>
        <p:nvPicPr>
          <p:cNvPr id="2" name="Ljud 1">
            <a:hlinkClick r:id="" action="ppaction://media"/>
            <a:extLst>
              <a:ext uri="{FF2B5EF4-FFF2-40B4-BE49-F238E27FC236}">
                <a16:creationId xmlns:a16="http://schemas.microsoft.com/office/drawing/2014/main" id="{3F0CB872-DDF2-4558-AAC4-B6EFDAE08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6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21"/>
    </mc:Choice>
    <mc:Fallback xmlns="">
      <p:transition spd="slow" advTm="68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825511" y="470209"/>
            <a:ext cx="7920000" cy="428426"/>
          </a:xfrm>
        </p:spPr>
        <p:txBody>
          <a:bodyPr/>
          <a:lstStyle/>
          <a:p>
            <a:r>
              <a:rPr lang="en-GB" sz="2800" dirty="0">
                <a:latin typeface="+mj-lt"/>
              </a:rPr>
              <a:t>Influenced by alcohol and/or drugs</a:t>
            </a:r>
            <a:endParaRPr lang="sv-SE" sz="2800" dirty="0">
              <a:latin typeface="+mj-lt"/>
            </a:endParaRPr>
          </a:p>
        </p:txBody>
      </p:sp>
      <p:sp>
        <p:nvSpPr>
          <p:cNvPr id="6" name="Underrubrik 5"/>
          <p:cNvSpPr>
            <a:spLocks noGrp="1"/>
          </p:cNvSpPr>
          <p:nvPr>
            <p:ph idx="1"/>
          </p:nvPr>
        </p:nvSpPr>
        <p:spPr>
          <a:xfrm>
            <a:off x="538920" y="898635"/>
            <a:ext cx="7200000" cy="4861366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en-GB" sz="2000" b="1" dirty="0"/>
              <a:t>73 % of killed without a license were affected by alcohol and/or drugs (11 % among license holders) </a:t>
            </a:r>
          </a:p>
          <a:p>
            <a:pPr algn="just">
              <a:buFontTx/>
              <a:buChar char="-"/>
            </a:pPr>
            <a:r>
              <a:rPr lang="en-GB" sz="2000" b="1" dirty="0"/>
              <a:t>The per </a:t>
            </a:r>
            <a:r>
              <a:rPr lang="en-GB" sz="2000" b="1" dirty="0" err="1"/>
              <a:t>mille</a:t>
            </a:r>
            <a:r>
              <a:rPr lang="en-GB" sz="2000" b="1" dirty="0"/>
              <a:t> level was high, 1,698 for the persons without license, 1,13 with license (0,2 legal limit)</a:t>
            </a:r>
          </a:p>
          <a:p>
            <a:pPr algn="just">
              <a:buFontTx/>
              <a:buChar char="-"/>
            </a:pPr>
            <a:r>
              <a:rPr lang="en-GB" sz="2000" b="1" dirty="0"/>
              <a:t>19 % of the affected non-license holders had used both drugs and alcohol </a:t>
            </a:r>
          </a:p>
          <a:p>
            <a:pPr algn="just">
              <a:buFontTx/>
              <a:buChar char="-"/>
            </a:pPr>
            <a:r>
              <a:rPr lang="en-GB" sz="2000" b="1" dirty="0"/>
              <a:t>24 % only alcohol, 30 % only drugs</a:t>
            </a:r>
          </a:p>
          <a:p>
            <a:pPr algn="just">
              <a:buFontTx/>
              <a:buChar char="-"/>
            </a:pPr>
            <a:endParaRPr lang="en-GB" sz="2000" b="1" dirty="0"/>
          </a:p>
          <a:p>
            <a:pPr algn="just">
              <a:buFontTx/>
              <a:buChar char="-"/>
            </a:pPr>
            <a:endParaRPr lang="en-GB" sz="2000" b="1" dirty="0"/>
          </a:p>
        </p:txBody>
      </p:sp>
      <p:pic>
        <p:nvPicPr>
          <p:cNvPr id="7" name="Bildobjekt 4">
            <a:extLst>
              <a:ext uri="{FF2B5EF4-FFF2-40B4-BE49-F238E27FC236}">
                <a16:creationId xmlns:a16="http://schemas.microsoft.com/office/drawing/2014/main" id="{ACFB665C-F76F-4A50-BD32-211428AFE07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101" y="3466618"/>
            <a:ext cx="5284383" cy="2977116"/>
          </a:xfrm>
          <a:prstGeom prst="rect">
            <a:avLst/>
          </a:prstGeom>
          <a:noFill/>
        </p:spPr>
      </p:pic>
      <p:pic>
        <p:nvPicPr>
          <p:cNvPr id="2" name="Ljud 1">
            <a:hlinkClick r:id="" action="ppaction://media"/>
            <a:extLst>
              <a:ext uri="{FF2B5EF4-FFF2-40B4-BE49-F238E27FC236}">
                <a16:creationId xmlns:a16="http://schemas.microsoft.com/office/drawing/2014/main" id="{4A841280-F415-4CB8-948D-3FB99ACE6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444"/>
    </mc:Choice>
    <mc:Fallback xmlns="">
      <p:transition spd="slow" advTm="107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825511" y="447875"/>
            <a:ext cx="7920000" cy="428426"/>
          </a:xfrm>
        </p:spPr>
        <p:txBody>
          <a:bodyPr/>
          <a:lstStyle/>
          <a:p>
            <a:r>
              <a:rPr lang="en-GB" sz="2800" dirty="0">
                <a:latin typeface="+mj-lt"/>
              </a:rPr>
              <a:t>Helmet use and vehicle ownership</a:t>
            </a:r>
            <a:endParaRPr lang="sv-SE" sz="2800" dirty="0">
              <a:latin typeface="+mj-lt"/>
            </a:endParaRPr>
          </a:p>
        </p:txBody>
      </p:sp>
      <p:sp>
        <p:nvSpPr>
          <p:cNvPr id="6" name="Underrubrik 5"/>
          <p:cNvSpPr>
            <a:spLocks noGrp="1"/>
          </p:cNvSpPr>
          <p:nvPr>
            <p:ph idx="1"/>
          </p:nvPr>
        </p:nvSpPr>
        <p:spPr>
          <a:xfrm>
            <a:off x="538920" y="898634"/>
            <a:ext cx="7200000" cy="5083065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sz="2000" b="1" dirty="0"/>
              <a:t>-	23 out of 94 (28%) amongst the fatalities without 	a 	valid driver’s license didn’t use a </a:t>
            </a:r>
            <a:r>
              <a:rPr lang="en-GB" sz="2000" b="1" i="1" dirty="0"/>
              <a:t>helmet</a:t>
            </a:r>
            <a:endParaRPr lang="en-GB" sz="2000" b="1" dirty="0"/>
          </a:p>
          <a:p>
            <a:pPr algn="just"/>
            <a:endParaRPr lang="en-GB" sz="2000" b="1" dirty="0"/>
          </a:p>
          <a:p>
            <a:pPr marL="0" indent="0" algn="just">
              <a:buNone/>
            </a:pPr>
            <a:r>
              <a:rPr lang="en-GB" sz="2000" b="1" dirty="0"/>
              <a:t>-	52%, of those who didn’t have a valid driver’s 	license </a:t>
            </a:r>
            <a:r>
              <a:rPr lang="en-GB" sz="2000" b="1" i="1" dirty="0"/>
              <a:t>owned</a:t>
            </a:r>
            <a:r>
              <a:rPr lang="en-GB" sz="2000" b="1" dirty="0"/>
              <a:t> the motorcycle they were riding at 	the fatal accident (87% amongst license holders). </a:t>
            </a:r>
          </a:p>
          <a:p>
            <a:pPr algn="just"/>
            <a:endParaRPr lang="en-GB" sz="2000" b="1" dirty="0"/>
          </a:p>
          <a:p>
            <a:pPr marL="0" indent="0" algn="just">
              <a:buNone/>
            </a:pPr>
            <a:r>
              <a:rPr lang="en-GB" sz="2000" b="1" dirty="0"/>
              <a:t>-	The proportion of </a:t>
            </a:r>
            <a:r>
              <a:rPr lang="en-GB" sz="2000" b="1" i="1" dirty="0"/>
              <a:t>owners</a:t>
            </a:r>
            <a:r>
              <a:rPr lang="en-GB" sz="2000" b="1" dirty="0"/>
              <a:t> amongst the riders 	without a valid driver’s license has increased 	significantly BUT a majority of these vehicles 	were not allowed to use</a:t>
            </a:r>
          </a:p>
          <a:p>
            <a:pPr algn="just"/>
            <a:endParaRPr lang="en-GB" sz="2000" b="1" dirty="0"/>
          </a:p>
          <a:p>
            <a:pPr marL="0" indent="0" algn="just">
              <a:buNone/>
            </a:pPr>
            <a:r>
              <a:rPr lang="en-GB" sz="2000" b="1" dirty="0"/>
              <a:t>-	Example year 2017: 13 fatalities without a license. 	Four used a stolen or borrowed bike. Only </a:t>
            </a:r>
            <a:r>
              <a:rPr lang="en-GB" sz="2000" b="1" dirty="0">
                <a:solidFill>
                  <a:srgbClr val="FF0000"/>
                </a:solidFill>
              </a:rPr>
              <a:t>one</a:t>
            </a:r>
            <a:r>
              <a:rPr lang="en-GB" sz="2000" b="1" dirty="0"/>
              <a:t> out 	of nine owners was riding a legal motorcycle!</a:t>
            </a:r>
          </a:p>
          <a:p>
            <a:pPr algn="just"/>
            <a:endParaRPr lang="sv-SE" sz="2000" b="1" dirty="0"/>
          </a:p>
        </p:txBody>
      </p:sp>
      <p:pic>
        <p:nvPicPr>
          <p:cNvPr id="2" name="Ljud 1">
            <a:hlinkClick r:id="" action="ppaction://media"/>
            <a:extLst>
              <a:ext uri="{FF2B5EF4-FFF2-40B4-BE49-F238E27FC236}">
                <a16:creationId xmlns:a16="http://schemas.microsoft.com/office/drawing/2014/main" id="{EEBA7FE7-CF5A-4160-A1E5-3D7389833C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5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13"/>
    </mc:Choice>
    <mc:Fallback xmlns="">
      <p:transition spd="slow" advTm="65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825511" y="144844"/>
            <a:ext cx="7920000" cy="416689"/>
          </a:xfrm>
        </p:spPr>
        <p:txBody>
          <a:bodyPr/>
          <a:lstStyle/>
          <a:p>
            <a:r>
              <a:rPr lang="en-GB" sz="2800" dirty="0">
                <a:latin typeface="+mj-lt"/>
              </a:rPr>
              <a:t>Use of illegal motorcycles </a:t>
            </a:r>
            <a:endParaRPr lang="sv-SE" sz="2800" dirty="0">
              <a:latin typeface="+mj-lt"/>
            </a:endParaRPr>
          </a:p>
        </p:txBody>
      </p:sp>
      <p:sp>
        <p:nvSpPr>
          <p:cNvPr id="6" name="Underrubrik 5"/>
          <p:cNvSpPr>
            <a:spLocks noGrp="1"/>
          </p:cNvSpPr>
          <p:nvPr>
            <p:ph idx="1"/>
          </p:nvPr>
        </p:nvSpPr>
        <p:spPr>
          <a:xfrm>
            <a:off x="538920" y="898634"/>
            <a:ext cx="7200000" cy="5083065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en-GB" sz="2000" b="1" dirty="0"/>
              <a:t>77 % in the group without a valid driver's license rode a motorcycle illegal to use in traffic</a:t>
            </a:r>
            <a:br>
              <a:rPr lang="en-GB" sz="2000" b="1" dirty="0"/>
            </a:br>
            <a:endParaRPr lang="en-GB" sz="2000" b="1" dirty="0"/>
          </a:p>
          <a:p>
            <a:pPr algn="just">
              <a:buFontTx/>
              <a:buChar char="-"/>
            </a:pPr>
            <a:r>
              <a:rPr lang="en-GB" sz="2000" b="1" dirty="0"/>
              <a:t>The motorcycles were taken out of traffic by the owners (and as a result uninsured, not paid tax, not been to PTI) /unregistered/stolen. </a:t>
            </a:r>
          </a:p>
        </p:txBody>
      </p:sp>
      <p:pic>
        <p:nvPicPr>
          <p:cNvPr id="5" name="Bildobjekt 8">
            <a:extLst>
              <a:ext uri="{FF2B5EF4-FFF2-40B4-BE49-F238E27FC236}">
                <a16:creationId xmlns:a16="http://schemas.microsoft.com/office/drawing/2014/main" id="{842F2ACE-8A07-4206-98C1-2B2D2BA87A6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56" y="3182619"/>
            <a:ext cx="4789488" cy="2799080"/>
          </a:xfrm>
          <a:prstGeom prst="rect">
            <a:avLst/>
          </a:prstGeom>
          <a:noFill/>
        </p:spPr>
      </p:pic>
      <p:pic>
        <p:nvPicPr>
          <p:cNvPr id="2" name="Ljud 1">
            <a:hlinkClick r:id="" action="ppaction://media"/>
            <a:extLst>
              <a:ext uri="{FF2B5EF4-FFF2-40B4-BE49-F238E27FC236}">
                <a16:creationId xmlns:a16="http://schemas.microsoft.com/office/drawing/2014/main" id="{C4A4EB34-AB2A-4A78-9AFE-EE865244F6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90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92"/>
    </mc:Choice>
    <mc:Fallback xmlns="">
      <p:transition spd="slow" advTm="54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961304" y="79573"/>
            <a:ext cx="7920000" cy="819061"/>
          </a:xfrm>
        </p:spPr>
        <p:txBody>
          <a:bodyPr/>
          <a:lstStyle/>
          <a:p>
            <a:r>
              <a:rPr lang="sv-SE" sz="2800" dirty="0">
                <a:latin typeface="+mj-lt"/>
              </a:rPr>
              <a:t>The same </a:t>
            </a:r>
            <a:r>
              <a:rPr lang="sv-SE" sz="2800" dirty="0" err="1">
                <a:latin typeface="+mj-lt"/>
              </a:rPr>
              <a:t>result</a:t>
            </a:r>
            <a:r>
              <a:rPr lang="sv-SE" sz="2800" dirty="0">
                <a:latin typeface="+mj-lt"/>
              </a:rPr>
              <a:t> for </a:t>
            </a:r>
            <a:r>
              <a:rPr lang="sv-SE" sz="2800" dirty="0" err="1">
                <a:latin typeface="+mj-lt"/>
              </a:rPr>
              <a:t>seriously</a:t>
            </a:r>
            <a:r>
              <a:rPr lang="sv-SE" sz="2800" dirty="0">
                <a:latin typeface="+mj-lt"/>
              </a:rPr>
              <a:t> </a:t>
            </a:r>
            <a:r>
              <a:rPr lang="sv-SE" sz="2800" dirty="0" err="1">
                <a:latin typeface="+mj-lt"/>
              </a:rPr>
              <a:t>injured</a:t>
            </a:r>
            <a:r>
              <a:rPr lang="sv-SE" sz="2800" dirty="0">
                <a:latin typeface="+mj-lt"/>
              </a:rPr>
              <a:t> on </a:t>
            </a:r>
            <a:r>
              <a:rPr lang="sv-SE" sz="2800" dirty="0" err="1">
                <a:latin typeface="+mj-lt"/>
              </a:rPr>
              <a:t>motorcycles</a:t>
            </a:r>
            <a:endParaRPr lang="sv-SE" sz="2800" dirty="0">
              <a:latin typeface="+mj-lt"/>
            </a:endParaRPr>
          </a:p>
        </p:txBody>
      </p:sp>
      <p:sp>
        <p:nvSpPr>
          <p:cNvPr id="6" name="Underrubrik 5"/>
          <p:cNvSpPr>
            <a:spLocks noGrp="1"/>
          </p:cNvSpPr>
          <p:nvPr>
            <p:ph idx="1"/>
          </p:nvPr>
        </p:nvSpPr>
        <p:spPr>
          <a:xfrm>
            <a:off x="720004" y="1070517"/>
            <a:ext cx="7200000" cy="4689483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sv-SE" sz="2400" b="1" dirty="0"/>
              <a:t>23 % </a:t>
            </a:r>
            <a:r>
              <a:rPr lang="sv-SE" sz="2400" b="1" dirty="0" err="1"/>
              <a:t>didn’t</a:t>
            </a:r>
            <a:r>
              <a:rPr lang="sv-SE" sz="2400" b="1" dirty="0"/>
              <a:t> </a:t>
            </a:r>
            <a:r>
              <a:rPr lang="sv-SE" sz="2400" b="1" dirty="0" err="1"/>
              <a:t>have</a:t>
            </a:r>
            <a:r>
              <a:rPr lang="sv-SE" sz="2400" b="1" dirty="0"/>
              <a:t> a valid </a:t>
            </a:r>
            <a:r>
              <a:rPr lang="sv-SE" sz="2400" b="1" dirty="0" err="1"/>
              <a:t>license</a:t>
            </a:r>
            <a:r>
              <a:rPr lang="sv-SE" sz="2400" b="1" dirty="0"/>
              <a:t> + 11 </a:t>
            </a:r>
            <a:r>
              <a:rPr lang="sv-SE" sz="2400" b="1" dirty="0" err="1"/>
              <a:t>unknown</a:t>
            </a:r>
            <a:r>
              <a:rPr lang="sv-SE" sz="2400" b="1" dirty="0"/>
              <a:t> = </a:t>
            </a:r>
            <a:r>
              <a:rPr lang="sv-SE" sz="2400" b="1" dirty="0" err="1">
                <a:solidFill>
                  <a:srgbClr val="FF0000"/>
                </a:solidFill>
              </a:rPr>
              <a:t>one</a:t>
            </a:r>
            <a:r>
              <a:rPr lang="sv-SE" sz="2400" b="1" dirty="0">
                <a:solidFill>
                  <a:srgbClr val="FF0000"/>
                </a:solidFill>
              </a:rPr>
              <a:t> </a:t>
            </a:r>
            <a:r>
              <a:rPr lang="sv-SE" sz="2400" b="1" dirty="0" err="1">
                <a:solidFill>
                  <a:srgbClr val="FF0000"/>
                </a:solidFill>
              </a:rPr>
              <a:t>third</a:t>
            </a:r>
            <a:endParaRPr lang="sv-SE" sz="2400" b="1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sv-SE" sz="2400" b="1" dirty="0"/>
              <a:t>37 % </a:t>
            </a:r>
            <a:r>
              <a:rPr lang="sv-SE" sz="2400" b="1" dirty="0" err="1"/>
              <a:t>didn’t</a:t>
            </a:r>
            <a:r>
              <a:rPr lang="sv-SE" sz="2400" b="1" dirty="0"/>
              <a:t> </a:t>
            </a:r>
            <a:r>
              <a:rPr lang="sv-SE" sz="2400" b="1" dirty="0" err="1"/>
              <a:t>own</a:t>
            </a:r>
            <a:r>
              <a:rPr lang="sv-SE" sz="2400" b="1" dirty="0"/>
              <a:t> the bike (11%)	</a:t>
            </a:r>
          </a:p>
          <a:p>
            <a:pPr>
              <a:buFontTx/>
              <a:buChar char="-"/>
            </a:pPr>
            <a:r>
              <a:rPr lang="sv-SE" sz="2400" b="1" dirty="0"/>
              <a:t>21 % </a:t>
            </a:r>
            <a:r>
              <a:rPr lang="sv-SE" sz="2400" b="1" dirty="0" err="1"/>
              <a:t>were</a:t>
            </a:r>
            <a:r>
              <a:rPr lang="sv-SE" sz="2400" b="1" dirty="0"/>
              <a:t> </a:t>
            </a:r>
            <a:r>
              <a:rPr lang="sv-SE" sz="2400" b="1" dirty="0" err="1"/>
              <a:t>riding</a:t>
            </a:r>
            <a:r>
              <a:rPr lang="sv-SE" sz="2400" b="1" dirty="0"/>
              <a:t> an illegal bike (5%)</a:t>
            </a:r>
          </a:p>
          <a:p>
            <a:pPr>
              <a:buFontTx/>
              <a:buChar char="-"/>
            </a:pPr>
            <a:r>
              <a:rPr lang="sv-SE" sz="2400" b="1" dirty="0" err="1"/>
              <a:t>Only</a:t>
            </a:r>
            <a:r>
              <a:rPr lang="sv-SE" sz="2400" b="1" dirty="0"/>
              <a:t> 35 % </a:t>
            </a:r>
            <a:r>
              <a:rPr lang="sv-SE" sz="2400" b="1" dirty="0" err="1"/>
              <a:t>were</a:t>
            </a:r>
            <a:r>
              <a:rPr lang="sv-SE" sz="2400" b="1" dirty="0"/>
              <a:t> </a:t>
            </a:r>
            <a:r>
              <a:rPr lang="sv-SE" sz="2400" b="1" dirty="0" err="1"/>
              <a:t>riding</a:t>
            </a:r>
            <a:r>
              <a:rPr lang="sv-SE" sz="2400" b="1" dirty="0"/>
              <a:t> a motorcycle </a:t>
            </a:r>
            <a:r>
              <a:rPr lang="sv-SE" sz="2400" b="1" dirty="0" err="1"/>
              <a:t>that</a:t>
            </a:r>
            <a:r>
              <a:rPr lang="sv-SE" sz="2400" b="1" dirty="0"/>
              <a:t> </a:t>
            </a:r>
            <a:r>
              <a:rPr lang="sv-SE" sz="2400" b="1" dirty="0" err="1"/>
              <a:t>was</a:t>
            </a:r>
            <a:r>
              <a:rPr lang="sv-SE" sz="2400" b="1" dirty="0"/>
              <a:t> </a:t>
            </a:r>
            <a:r>
              <a:rPr lang="sv-SE" sz="2400" b="1" dirty="0" err="1"/>
              <a:t>insured</a:t>
            </a:r>
            <a:r>
              <a:rPr lang="sv-SE" sz="2400" b="1" dirty="0"/>
              <a:t> (89%)!</a:t>
            </a:r>
          </a:p>
          <a:p>
            <a:pPr>
              <a:buFontTx/>
              <a:buChar char="-"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A468496A-D322-4DC2-B324-AD899AB808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562" y="3676427"/>
            <a:ext cx="5957242" cy="2255456"/>
          </a:xfrm>
          <a:prstGeom prst="rect">
            <a:avLst/>
          </a:prstGeom>
        </p:spPr>
      </p:pic>
      <p:pic>
        <p:nvPicPr>
          <p:cNvPr id="3" name="Ljud 2">
            <a:hlinkClick r:id="" action="ppaction://media"/>
            <a:extLst>
              <a:ext uri="{FF2B5EF4-FFF2-40B4-BE49-F238E27FC236}">
                <a16:creationId xmlns:a16="http://schemas.microsoft.com/office/drawing/2014/main" id="{472684D0-E038-4096-A46F-2E906A3C5C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0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23"/>
    </mc:Choice>
    <mc:Fallback xmlns="">
      <p:transition spd="slow" advTm="92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MC MC Folket Tema">
  <a:themeElements>
    <a:clrScheme name="Grå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MC MC Folket Tema" id="{FDA0A871-81AD-704C-9361-720704DF4E19}" vid="{1AA15FE6-9108-5040-8E87-5E4849858A5F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900</Words>
  <Application>Microsoft Office PowerPoint</Application>
  <PresentationFormat>Bildspel på skärmen (4:3)</PresentationFormat>
  <Paragraphs>135</Paragraphs>
  <Slides>12</Slides>
  <Notes>12</Notes>
  <HiddenSlides>0</HiddenSlides>
  <MMClips>12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12</vt:i4>
      </vt:variant>
    </vt:vector>
  </HeadingPairs>
  <TitlesOfParts>
    <vt:vector size="17" baseType="lpstr">
      <vt:lpstr>Arial</vt:lpstr>
      <vt:lpstr>Arial Fet</vt:lpstr>
      <vt:lpstr>Calibri</vt:lpstr>
      <vt:lpstr>Georgia</vt:lpstr>
      <vt:lpstr>SMC MC Folket Tema</vt:lpstr>
      <vt:lpstr>13th International Motorcycle Conference of the ifz</vt:lpstr>
      <vt:lpstr> motorcyclists are – in general-                  safe road users</vt:lpstr>
      <vt:lpstr>But, many accidents are not about motorcyclists at all!</vt:lpstr>
      <vt:lpstr>fatal accidents based on driver's license 2011-2018  </vt:lpstr>
      <vt:lpstr>  Riding WITHOUT a valid LIcENsE</vt:lpstr>
      <vt:lpstr>Influenced by alcohol and/or drugs</vt:lpstr>
      <vt:lpstr>Helmet use and vehicle ownership</vt:lpstr>
      <vt:lpstr>Use of illegal motorcycles </vt:lpstr>
      <vt:lpstr>The same result for seriously injured on motorcycles</vt:lpstr>
      <vt:lpstr>Traditional road safety measures  doesn’t work</vt:lpstr>
      <vt:lpstr>     conclusIONs</vt:lpstr>
      <vt:lpstr>13th International Motorcycle Conference of the ifz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13th International Motorcycle Conference of the ifz</dc:title>
  <dc:creator>Maria Nordqvist</dc:creator>
  <cp:lastModifiedBy>Maria Nordqvist</cp:lastModifiedBy>
  <cp:revision>33</cp:revision>
  <dcterms:created xsi:type="dcterms:W3CDTF">2020-08-27T12:06:22Z</dcterms:created>
  <dcterms:modified xsi:type="dcterms:W3CDTF">2020-08-28T11:28:45Z</dcterms:modified>
</cp:coreProperties>
</file>