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1"/>
  </p:sldMasterIdLst>
  <p:notesMasterIdLst>
    <p:notesMasterId r:id="rId20"/>
  </p:notesMasterIdLst>
  <p:handoutMasterIdLst>
    <p:handoutMasterId r:id="rId21"/>
  </p:handoutMasterIdLst>
  <p:sldIdLst>
    <p:sldId id="256" r:id="rId2"/>
    <p:sldId id="257" r:id="rId3"/>
    <p:sldId id="258" r:id="rId4"/>
    <p:sldId id="259" r:id="rId5"/>
    <p:sldId id="260" r:id="rId6"/>
    <p:sldId id="275" r:id="rId7"/>
    <p:sldId id="262" r:id="rId8"/>
    <p:sldId id="282" r:id="rId9"/>
    <p:sldId id="278" r:id="rId10"/>
    <p:sldId id="263" r:id="rId11"/>
    <p:sldId id="277" r:id="rId12"/>
    <p:sldId id="268" r:id="rId13"/>
    <p:sldId id="269" r:id="rId14"/>
    <p:sldId id="271" r:id="rId15"/>
    <p:sldId id="280" r:id="rId16"/>
    <p:sldId id="281" r:id="rId17"/>
    <p:sldId id="276"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ordano Bruno" initials="GB"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2186890100276"/>
          <c:y val="4.273504273504275E-2"/>
          <c:w val="0.78604720226704761"/>
          <c:h val="0.72984332727639833"/>
        </c:manualLayout>
      </c:layout>
      <c:lineChart>
        <c:grouping val="standard"/>
        <c:varyColors val="0"/>
        <c:ser>
          <c:idx val="0"/>
          <c:order val="0"/>
          <c:tx>
            <c:strRef>
              <c:f>Sheet1!$B$1</c:f>
              <c:strCache>
                <c:ptCount val="1"/>
                <c:pt idx="0">
                  <c:v>Series 1</c:v>
                </c:pt>
              </c:strCache>
            </c:strRef>
          </c:tx>
          <c:spPr>
            <a:ln w="19050" cap="rnd" cmpd="sng" algn="ctr">
              <a:solidFill>
                <a:schemeClr val="accent6"/>
              </a:solidFill>
              <a:prstDash val="solid"/>
              <a:round/>
            </a:ln>
            <a:effectLst/>
          </c:spPr>
          <c:marker>
            <c:symbol val="none"/>
          </c:marker>
          <c:cat>
            <c:strRef>
              <c:f>Sheet1!$A$2:$A$16</c:f>
              <c:strCache>
                <c:ptCount val="15"/>
                <c:pt idx="0">
                  <c:v>0</c:v>
                </c:pt>
                <c:pt idx="1">
                  <c:v>5</c:v>
                </c:pt>
                <c:pt idx="2">
                  <c:v>15</c:v>
                </c:pt>
                <c:pt idx="3">
                  <c:v>25</c:v>
                </c:pt>
                <c:pt idx="4">
                  <c:v>35</c:v>
                </c:pt>
                <c:pt idx="5">
                  <c:v>45</c:v>
                </c:pt>
                <c:pt idx="6">
                  <c:v>55</c:v>
                </c:pt>
                <c:pt idx="7">
                  <c:v>65</c:v>
                </c:pt>
                <c:pt idx="8">
                  <c:v>75</c:v>
                </c:pt>
                <c:pt idx="9">
                  <c:v>85</c:v>
                </c:pt>
                <c:pt idx="10">
                  <c:v>95</c:v>
                </c:pt>
                <c:pt idx="11">
                  <c:v>105</c:v>
                </c:pt>
                <c:pt idx="12">
                  <c:v>115</c:v>
                </c:pt>
                <c:pt idx="13">
                  <c:v>125</c:v>
                </c:pt>
                <c:pt idx="14">
                  <c:v>&gt;130</c:v>
                </c:pt>
              </c:strCache>
            </c:strRef>
          </c:cat>
          <c:val>
            <c:numRef>
              <c:f>Sheet1!$B$2:$B$16</c:f>
              <c:numCache>
                <c:formatCode>General</c:formatCode>
                <c:ptCount val="15"/>
                <c:pt idx="0">
                  <c:v>6.72</c:v>
                </c:pt>
                <c:pt idx="1">
                  <c:v>11.82</c:v>
                </c:pt>
                <c:pt idx="2">
                  <c:v>20.100000000000001</c:v>
                </c:pt>
                <c:pt idx="3">
                  <c:v>32.840000000000003</c:v>
                </c:pt>
                <c:pt idx="4">
                  <c:v>45.290000000000013</c:v>
                </c:pt>
                <c:pt idx="5">
                  <c:v>60.3</c:v>
                </c:pt>
                <c:pt idx="6">
                  <c:v>70.84</c:v>
                </c:pt>
                <c:pt idx="7">
                  <c:v>79.410000000000025</c:v>
                </c:pt>
                <c:pt idx="8">
                  <c:v>87.33</c:v>
                </c:pt>
                <c:pt idx="9">
                  <c:v>91.51</c:v>
                </c:pt>
                <c:pt idx="10">
                  <c:v>94.48</c:v>
                </c:pt>
                <c:pt idx="11">
                  <c:v>96.82</c:v>
                </c:pt>
                <c:pt idx="12">
                  <c:v>98.3</c:v>
                </c:pt>
                <c:pt idx="13">
                  <c:v>98.940000000000026</c:v>
                </c:pt>
                <c:pt idx="14">
                  <c:v>100</c:v>
                </c:pt>
              </c:numCache>
            </c:numRef>
          </c:val>
          <c:smooth val="0"/>
        </c:ser>
        <c:dLbls>
          <c:showLegendKey val="0"/>
          <c:showVal val="0"/>
          <c:showCatName val="0"/>
          <c:showSerName val="0"/>
          <c:showPercent val="0"/>
          <c:showBubbleSize val="0"/>
        </c:dLbls>
        <c:smooth val="0"/>
        <c:axId val="335016720"/>
        <c:axId val="335017896"/>
      </c:lineChart>
      <c:catAx>
        <c:axId val="33501672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Arial" pitchFamily="34" charset="0"/>
                    <a:ea typeface="+mn-ea"/>
                    <a:cs typeface="Arial" pitchFamily="34" charset="0"/>
                  </a:defRPr>
                </a:pPr>
                <a:r>
                  <a:rPr lang="en-US" sz="1000" dirty="0" smtClean="0">
                    <a:latin typeface="Arial" pitchFamily="34" charset="0"/>
                    <a:cs typeface="Arial" pitchFamily="34" charset="0"/>
                  </a:rPr>
                  <a:t>Rider Precrash Speed Estimate, km/hr</a:t>
                </a:r>
                <a:endParaRPr lang="en-US" sz="1000" dirty="0">
                  <a:latin typeface="Arial" pitchFamily="34" charset="0"/>
                  <a:cs typeface="Arial" pitchFamily="34" charset="0"/>
                </a:endParaRP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itchFamily="34" charset="0"/>
                  <a:ea typeface="+mn-ea"/>
                  <a:cs typeface="Arial" pitchFamily="34" charset="0"/>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Arial" pitchFamily="34" charset="0"/>
                <a:ea typeface="+mn-ea"/>
                <a:cs typeface="Arial" pitchFamily="34" charset="0"/>
              </a:defRPr>
            </a:pPr>
            <a:endParaRPr lang="en-US"/>
          </a:p>
        </c:txPr>
        <c:crossAx val="335017896"/>
        <c:crosses val="autoZero"/>
        <c:auto val="1"/>
        <c:lblAlgn val="ctr"/>
        <c:lblOffset val="100"/>
        <c:noMultiLvlLbl val="0"/>
      </c:catAx>
      <c:valAx>
        <c:axId val="335017896"/>
        <c:scaling>
          <c:orientation val="minMax"/>
          <c:max val="100"/>
        </c:scaling>
        <c:delete val="0"/>
        <c:axPos val="l"/>
        <c:majorGridlines>
          <c:spPr>
            <a:ln w="635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Arial" pitchFamily="34" charset="0"/>
                    <a:ea typeface="+mn-ea"/>
                    <a:cs typeface="Arial" pitchFamily="34" charset="0"/>
                  </a:defRPr>
                </a:pPr>
                <a:r>
                  <a:rPr lang="en-US" sz="1000" dirty="0" smtClean="0">
                    <a:latin typeface="Arial" pitchFamily="34" charset="0"/>
                    <a:cs typeface="Arial" pitchFamily="34" charset="0"/>
                  </a:rPr>
                  <a:t>Cumulative Percent</a:t>
                </a:r>
                <a:endParaRPr lang="en-US" sz="1000" dirty="0">
                  <a:latin typeface="Arial" pitchFamily="34" charset="0"/>
                  <a:cs typeface="Arial" pitchFamily="34" charset="0"/>
                </a:endParaRP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Arial" pitchFamily="34" charset="0"/>
                  <a:ea typeface="+mn-ea"/>
                  <a:cs typeface="Arial" pitchFamily="34" charset="0"/>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itchFamily="34" charset="0"/>
                <a:ea typeface="+mn-ea"/>
                <a:cs typeface="Arial" pitchFamily="34" charset="0"/>
              </a:defRPr>
            </a:pPr>
            <a:endParaRPr lang="en-US"/>
          </a:p>
        </c:txPr>
        <c:crossAx val="335016720"/>
        <c:crosses val="autoZero"/>
        <c:crossBetween val="between"/>
      </c:valAx>
      <c:spPr>
        <a:noFill/>
        <a:ln>
          <a:noFill/>
        </a:ln>
        <a:effectLst/>
      </c:spPr>
    </c:plotArea>
    <c:plotVisOnly val="1"/>
    <c:dispBlanksAs val="gap"/>
    <c:showDLblsOverMax val="0"/>
  </c:chart>
  <c:spPr>
    <a:noFill/>
    <a:ln w="12700" cap="rnd" cmpd="sng" algn="ctr">
      <a:noFill/>
      <a:prstDash val="soli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767A92-FBF2-4935-B448-8DADC8C26D62}" type="datetimeFigureOut">
              <a:rPr lang="en-GB" smtClean="0"/>
              <a:t>27/08/2020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2FDD55-8D9B-4804-8987-BCE731010E96}" type="slidenum">
              <a:rPr lang="en-GB" smtClean="0"/>
              <a:t>‹#›</a:t>
            </a:fld>
            <a:endParaRPr lang="en-GB"/>
          </a:p>
        </p:txBody>
      </p:sp>
    </p:spTree>
    <p:extLst>
      <p:ext uri="{BB962C8B-B14F-4D97-AF65-F5344CB8AC3E}">
        <p14:creationId xmlns:p14="http://schemas.microsoft.com/office/powerpoint/2010/main" val="563606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7FAD7-F9CC-45EF-9722-5A2AED4DB5A6}" type="datetimeFigureOut">
              <a:rPr lang="en-GB" smtClean="0"/>
              <a:pPr/>
              <a:t>27/08/2020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60391-7B82-4FFA-B243-2B2F0A4C6923}" type="slidenum">
              <a:rPr lang="en-GB" smtClean="0"/>
              <a:pPr/>
              <a:t>‹#›</a:t>
            </a:fld>
            <a:endParaRPr lang="en-GB"/>
          </a:p>
        </p:txBody>
      </p:sp>
    </p:spTree>
    <p:extLst>
      <p:ext uri="{BB962C8B-B14F-4D97-AF65-F5344CB8AC3E}">
        <p14:creationId xmlns:p14="http://schemas.microsoft.com/office/powerpoint/2010/main" val="333629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260391-7B82-4FFA-B243-2B2F0A4C6923}" type="slidenum">
              <a:rPr lang="en-GB" smtClean="0"/>
              <a:pPr/>
              <a:t>1</a:t>
            </a:fld>
            <a:endParaRPr lang="en-GB"/>
          </a:p>
        </p:txBody>
      </p:sp>
    </p:spTree>
    <p:extLst>
      <p:ext uri="{BB962C8B-B14F-4D97-AF65-F5344CB8AC3E}">
        <p14:creationId xmlns:p14="http://schemas.microsoft.com/office/powerpoint/2010/main" val="374135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were around a quarter of the riders who did not separate from their motorcycles when they crashed. Of those who did separate from their motorcycles, once again the 3 trajectories are predominant and indicates that the Left low-side with n.313 (19.8%) was the direction of the highest proportion of riders, followed by Topside, over the front of the handlebars, with n.288 (18.3%) and Right low-side with n.244 (15.5%).   </a:t>
            </a:r>
          </a:p>
          <a:p>
            <a:r>
              <a:rPr lang="en-GB" dirty="0"/>
              <a:t>The biggest proportion of the position of impact on the motorcycle was frontal (15.4%) with 10.1% lateral left side and 12.4% lateral right side. This is followed by those motorcycles that were rear-ended (9%).  Worth noting is that those representing half of the respondents didn’t know which way they fell. </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10</a:t>
            </a:fld>
            <a:endParaRPr lang="en-GB"/>
          </a:p>
        </p:txBody>
      </p:sp>
    </p:spTree>
    <p:extLst>
      <p:ext uri="{BB962C8B-B14F-4D97-AF65-F5344CB8AC3E}">
        <p14:creationId xmlns:p14="http://schemas.microsoft.com/office/powerpoint/2010/main" val="1169350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comparison with left hand traffic and right hand traffic in terms of trajectory (post-crash motion) is useful to understand whether riding on the left or the right side of the road has any bearing on the type of crash. The accepted view is that when crashes occur at bends in countries that drive on the left side of the road, the propensity to crash at a bend would be that the rider would go wide towards the right side of the road and head into oncoming traffic, conversely where a crash occurs in countries that drive on the right, the rider would go wide towards the left side of the road and head into oncoming traffic. </a:t>
            </a:r>
          </a:p>
          <a:p>
            <a:r>
              <a:rPr lang="en-GB" dirty="0"/>
              <a:t>As the table indicates, in this survey there appears to be little difference in the outcome of the trajectory whether riding in left hand traffic or right hand traffic when the rider fell Left low-side. Of those travelling on the right of the road n.251 (42.3%) indicated that their trajectory was Left low-side while n.61 (49.2%) of those travelling in left hand traffic indicated that their trajectory was also Left low-side – i.e. the majority of both groups indicated that they fell to the left.  Could this be due to the fact that the front brake lever is on the right of the motorcycles? It is an interesting dilemma.</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11</a:t>
            </a:fld>
            <a:endParaRPr lang="en-GB"/>
          </a:p>
        </p:txBody>
      </p:sp>
    </p:spTree>
    <p:extLst>
      <p:ext uri="{BB962C8B-B14F-4D97-AF65-F5344CB8AC3E}">
        <p14:creationId xmlns:p14="http://schemas.microsoft.com/office/powerpoint/2010/main" val="2230998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tables indicate the type of injuries (*type of injuries in this study, means the location on the body of the injury) identified, depending on the trajectory (post-crash motion) of the respondents. </a:t>
            </a:r>
          </a:p>
          <a:p>
            <a:r>
              <a:rPr lang="en-GB" dirty="0"/>
              <a:t> </a:t>
            </a:r>
          </a:p>
          <a:p>
            <a:r>
              <a:rPr lang="en-GB" dirty="0"/>
              <a:t>What these particular responses do not indicate is the severity of the injuries or whether the injuries resulted in time spent in hospital. The first table focuses on lower limb and pelvic injuries as well as upper limbs and indicates that the two. It shows that two trajectories, Left-low-side and Topside dominate injuries to these regions. Left low-side averaged 20% (excluding pelvic internal) and Topside averaged about 25%. </a:t>
            </a:r>
          </a:p>
          <a:p>
            <a:r>
              <a:rPr lang="en-GB" dirty="0"/>
              <a:t> </a:t>
            </a:r>
          </a:p>
          <a:p>
            <a:r>
              <a:rPr lang="en-GB" dirty="0"/>
              <a:t>The 2</a:t>
            </a:r>
            <a:r>
              <a:rPr lang="en-GB" baseline="30000" dirty="0"/>
              <a:t>nd</a:t>
            </a:r>
            <a:r>
              <a:rPr lang="en-GB" dirty="0"/>
              <a:t> table for abdominal and chest injuries highlights the two dominating post-crash motions with the highest proportion of injuries as Left low-side and Topside. However, across the range of types of injuries, topside dominates with an average of 30% for abdomen and chest injuries and Left low-side has an average of 20% for chest injuries.</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12</a:t>
            </a:fld>
            <a:endParaRPr lang="en-GB"/>
          </a:p>
        </p:txBody>
      </p:sp>
    </p:spTree>
    <p:extLst>
      <p:ext uri="{BB962C8B-B14F-4D97-AF65-F5344CB8AC3E}">
        <p14:creationId xmlns:p14="http://schemas.microsoft.com/office/powerpoint/2010/main" val="3422137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table tabulates back and shoulder injuries by rider trajectories. In this case, the post-crash motion, Topside overwhelmingly dominates with 29% for shoulder injuries compared to the remaining trajectory types.  Also leading the type of trajectory – Topside shows that 31% of the riders had back injuries.  Both these types of injuries which Topside dominates are far above the remaining trajectories.   With regards Neck (35.8%), Face (32.7%), Head (44.9%) and Brain (40.7%) injuries, once again Topside dominates and demonstrates that going over the top of the handlebars has serious consequences for the rider.  </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13</a:t>
            </a:fld>
            <a:endParaRPr lang="en-GB"/>
          </a:p>
        </p:txBody>
      </p:sp>
    </p:spTree>
    <p:extLst>
      <p:ext uri="{BB962C8B-B14F-4D97-AF65-F5344CB8AC3E}">
        <p14:creationId xmlns:p14="http://schemas.microsoft.com/office/powerpoint/2010/main" val="4211096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comes of no surprise that the type of crash involved a car or van, indeed over 50% of the riders collided with these vehicles. As a point of interest, 95 riders were hit while stationary, mainly by a car.   </a:t>
            </a:r>
            <a:endParaRPr lang="en-GB" dirty="0" smtClean="0"/>
          </a:p>
          <a:p>
            <a:endParaRPr lang="en-GB" dirty="0"/>
          </a:p>
          <a:p>
            <a:r>
              <a:rPr lang="en-GB" dirty="0" smtClean="0"/>
              <a:t>There </a:t>
            </a:r>
            <a:r>
              <a:rPr lang="en-GB" dirty="0"/>
              <a:t>were 321 (22.5%) who lost control of their motorcycle and crashed without hitting another vehicle or object.  Included within the nomination of “other” there were 27 riders who crashed while trying to avoid another vehicle.  57 riders collided with crash barriers which included 7 “motorcycle friendly” barriers, representing 4% of the respondents. </a:t>
            </a:r>
            <a:endParaRPr lang="en-GB" dirty="0" smtClean="0"/>
          </a:p>
          <a:p>
            <a:endParaRPr lang="en-GB" dirty="0"/>
          </a:p>
          <a:p>
            <a:r>
              <a:rPr lang="en-GB" dirty="0" smtClean="0"/>
              <a:t> </a:t>
            </a:r>
            <a:r>
              <a:rPr lang="en-GB" dirty="0"/>
              <a:t>In 36 cases, large animals were the cause of the crash which included a bear, moose, kangaroos, herds of cattle or sheep and deer. Tricky job teaching wild animals to respect road rules. </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14</a:t>
            </a:fld>
            <a:endParaRPr lang="en-GB"/>
          </a:p>
        </p:txBody>
      </p:sp>
    </p:spTree>
    <p:extLst>
      <p:ext uri="{BB962C8B-B14F-4D97-AF65-F5344CB8AC3E}">
        <p14:creationId xmlns:p14="http://schemas.microsoft.com/office/powerpoint/2010/main" val="2308084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Overall there were n.109 riders whose motorcycles had ABS who were recovered in hospital ranging from between one day to n.180 days.  Of these n.41 (37.6%) applied their brakes prior to crashing while n.50 (45.8%) did not (n.15 (13.7%) weren’t sure if they used their brakes or not). </a:t>
            </a:r>
          </a:p>
          <a:p>
            <a:endParaRPr lang="en-GB" dirty="0" smtClean="0"/>
          </a:p>
          <a:p>
            <a:r>
              <a:rPr lang="en-GB" dirty="0" smtClean="0"/>
              <a:t>Conversely </a:t>
            </a:r>
            <a:r>
              <a:rPr lang="en-GB" dirty="0"/>
              <a:t>there were n.185 riders whose motorcycles did not have ABS and who were hospitalized ranging from one day to n.183 days.  Of these n.115 (62.2%) applied their brakes prior to crashing and n.47 (25.4%) did not (n.21 (11.4%) weren’t sure if they used their brakes or not).  That is, even among hospitalized riders, those without ABS were significantly more likely to report braking before they crashed.  </a:t>
            </a:r>
            <a:endParaRPr lang="en-GB" dirty="0" smtClean="0"/>
          </a:p>
          <a:p>
            <a:endParaRPr lang="en-GB" dirty="0"/>
          </a:p>
          <a:p>
            <a:r>
              <a:rPr lang="en-GB" dirty="0" smtClean="0"/>
              <a:t>One </a:t>
            </a:r>
            <a:r>
              <a:rPr lang="en-GB" dirty="0"/>
              <a:t>question we didn’t ask and should have is whether the ABS system functioned when the rider used their brakes, in other words, did the ABS kick in?  Would it have made any difference?</a:t>
            </a:r>
          </a:p>
        </p:txBody>
      </p:sp>
      <p:sp>
        <p:nvSpPr>
          <p:cNvPr id="4" name="Slide Number Placeholder 3"/>
          <p:cNvSpPr>
            <a:spLocks noGrp="1"/>
          </p:cNvSpPr>
          <p:nvPr>
            <p:ph type="sldNum" sz="quarter" idx="10"/>
          </p:nvPr>
        </p:nvSpPr>
        <p:spPr/>
        <p:txBody>
          <a:bodyPr/>
          <a:lstStyle/>
          <a:p>
            <a:fld id="{A3260391-7B82-4FFA-B243-2B2F0A4C6923}" type="slidenum">
              <a:rPr lang="en-GB" smtClean="0"/>
              <a:pPr/>
              <a:t>15</a:t>
            </a:fld>
            <a:endParaRPr lang="en-GB"/>
          </a:p>
        </p:txBody>
      </p:sp>
    </p:spTree>
    <p:extLst>
      <p:ext uri="{BB962C8B-B14F-4D97-AF65-F5344CB8AC3E}">
        <p14:creationId xmlns:p14="http://schemas.microsoft.com/office/powerpoint/2010/main" val="167193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post-crash motion “Topside” occurred in 63% of those cases where the rider collided with a car. In terms of injuries this type of trajectory dominates both the range of type or location of injuries and the severity. </a:t>
            </a:r>
          </a:p>
          <a:p>
            <a:endParaRPr lang="en-GB" dirty="0" smtClean="0"/>
          </a:p>
          <a:p>
            <a:r>
              <a:rPr lang="en-GB" dirty="0" smtClean="0"/>
              <a:t>The </a:t>
            </a:r>
            <a:r>
              <a:rPr lang="en-GB" dirty="0"/>
              <a:t>following types of trajectories: Left Low-side and Right Low-side also have high levels of injuries by type. But compared to the Topside trajectory, less time was spent in hospital. </a:t>
            </a:r>
          </a:p>
          <a:p>
            <a:endParaRPr lang="en-GB" dirty="0" smtClean="0"/>
          </a:p>
          <a:p>
            <a:r>
              <a:rPr lang="en-GB" dirty="0" smtClean="0"/>
              <a:t>This </a:t>
            </a:r>
            <a:r>
              <a:rPr lang="en-GB" dirty="0"/>
              <a:t>study suggests that the rider's trajectory in the crash strongly influences the range of injuries riders sustain and also the injury severity.  In nearly every body region, "Topside" – ejection forward over the handlebars – accounted for more injuries than any other trajectory.  In addition, riders who ejected Topside were more likely to be hospitalized than riders who had some other trajectory and they were more likely to be hospitalized for longer.  </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16</a:t>
            </a:fld>
            <a:endParaRPr lang="en-GB"/>
          </a:p>
        </p:txBody>
      </p:sp>
    </p:spTree>
    <p:extLst>
      <p:ext uri="{BB962C8B-B14F-4D97-AF65-F5344CB8AC3E}">
        <p14:creationId xmlns:p14="http://schemas.microsoft.com/office/powerpoint/2010/main" val="3439620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05095"/>
          </a:xfrm>
        </p:spPr>
        <p:txBody>
          <a:bodyPr/>
          <a:lstStyle/>
          <a:p>
            <a:r>
              <a:rPr lang="en-GB" dirty="0"/>
              <a:t>So, ladies and gentlemen, to summarise</a:t>
            </a:r>
          </a:p>
          <a:p>
            <a:r>
              <a:rPr lang="en-GB" dirty="0"/>
              <a:t>There were 1578 motorcyclists from 30 countries who replied to the survey</a:t>
            </a:r>
          </a:p>
          <a:p>
            <a:r>
              <a:rPr lang="en-GB" dirty="0"/>
              <a:t>The findings of the analysis of the replies tell us that 36.3% of the motorcycles had Advanced Braking Systems, 12% had traction control.</a:t>
            </a:r>
          </a:p>
          <a:p>
            <a:r>
              <a:rPr lang="en-GB" dirty="0"/>
              <a:t>35% of the riders did not use their brakes prior to crashing and of these, n.259 (46.8%) had ABS brakes fitted. </a:t>
            </a:r>
          </a:p>
          <a:p>
            <a:endParaRPr lang="en-GB" dirty="0" smtClean="0"/>
          </a:p>
          <a:p>
            <a:r>
              <a:rPr lang="en-GB" dirty="0" smtClean="0"/>
              <a:t>Only </a:t>
            </a:r>
            <a:r>
              <a:rPr lang="en-GB" dirty="0"/>
              <a:t>half the riders on ABS-equipped motorcycles reported braking before they crashed compared to two-thirds of those on a motorcycle without ABS. </a:t>
            </a:r>
          </a:p>
          <a:p>
            <a:r>
              <a:rPr lang="en-GB" dirty="0"/>
              <a:t>65% of riders admitted to hospital were travelling under 70 </a:t>
            </a:r>
            <a:r>
              <a:rPr lang="en-GB" dirty="0" err="1"/>
              <a:t>kph</a:t>
            </a:r>
            <a:r>
              <a:rPr lang="en-GB" dirty="0"/>
              <a:t> (44 mph).</a:t>
            </a:r>
          </a:p>
          <a:p>
            <a:endParaRPr lang="en-GB" dirty="0" smtClean="0"/>
          </a:p>
          <a:p>
            <a:r>
              <a:rPr lang="en-GB" dirty="0" smtClean="0"/>
              <a:t>Certainly </a:t>
            </a:r>
            <a:r>
              <a:rPr lang="en-GB" dirty="0"/>
              <a:t>contentious, but definitely evident from our survey, is that speed does not appear to have a strong effect on injury severity, this is based on the correlation of speed, the type (or location) of injuries and the number of days that the rider spent in hospital and in rehabilitation. </a:t>
            </a:r>
          </a:p>
          <a:p>
            <a:endParaRPr lang="en-GB" dirty="0" smtClean="0"/>
          </a:p>
          <a:p>
            <a:r>
              <a:rPr lang="en-GB" dirty="0" smtClean="0"/>
              <a:t>Mechanism </a:t>
            </a:r>
            <a:r>
              <a:rPr lang="en-GB" dirty="0"/>
              <a:t>matters: in particular, the trajectory of the rider post-crash, determines not only the type and range of injuries but also the severity of the injuries in terms of the area of the injuries on the body and this ladies and gentlemen is where motorcycle research needs to focus to find solutions to reduce motorcyclist injuries.</a:t>
            </a:r>
          </a:p>
        </p:txBody>
      </p:sp>
      <p:sp>
        <p:nvSpPr>
          <p:cNvPr id="4" name="Slide Number Placeholder 3"/>
          <p:cNvSpPr>
            <a:spLocks noGrp="1"/>
          </p:cNvSpPr>
          <p:nvPr>
            <p:ph type="sldNum" sz="quarter" idx="10"/>
          </p:nvPr>
        </p:nvSpPr>
        <p:spPr/>
        <p:txBody>
          <a:bodyPr/>
          <a:lstStyle/>
          <a:p>
            <a:fld id="{A3260391-7B82-4FFA-B243-2B2F0A4C6923}" type="slidenum">
              <a:rPr lang="en-GB" smtClean="0"/>
              <a:pPr/>
              <a:t>17</a:t>
            </a:fld>
            <a:endParaRPr lang="en-GB"/>
          </a:p>
        </p:txBody>
      </p:sp>
    </p:spTree>
    <p:extLst>
      <p:ext uri="{BB962C8B-B14F-4D97-AF65-F5344CB8AC3E}">
        <p14:creationId xmlns:p14="http://schemas.microsoft.com/office/powerpoint/2010/main" val="2699359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18</a:t>
            </a:fld>
            <a:endParaRPr lang="en-GB"/>
          </a:p>
        </p:txBody>
      </p:sp>
    </p:spTree>
    <p:extLst>
      <p:ext uri="{BB962C8B-B14F-4D97-AF65-F5344CB8AC3E}">
        <p14:creationId xmlns:p14="http://schemas.microsoft.com/office/powerpoint/2010/main" val="409065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everybody</a:t>
            </a:r>
            <a:r>
              <a:rPr lang="en-GB" dirty="0" smtClean="0"/>
              <a:t>,</a:t>
            </a:r>
          </a:p>
          <a:p>
            <a:endParaRPr lang="en-GB" dirty="0"/>
          </a:p>
          <a:p>
            <a:r>
              <a:rPr lang="en-GB" dirty="0"/>
              <a:t>My name is Elaine Hardy and today I am representing my illustrious colleagues, James Ouellet, Dimitris </a:t>
            </a:r>
            <a:r>
              <a:rPr lang="en-GB" dirty="0" err="1"/>
              <a:t>Margaritis</a:t>
            </a:r>
            <a:r>
              <a:rPr lang="en-GB" dirty="0"/>
              <a:t> and Martin </a:t>
            </a:r>
            <a:r>
              <a:rPr lang="en-GB" dirty="0" err="1"/>
              <a:t>Winkelbauer</a:t>
            </a:r>
            <a:r>
              <a:rPr lang="en-GB" dirty="0"/>
              <a:t>.  Our presentation entitled Dynamics of motorcycle crashes focuses on Anti-lock Braking Systems and Post-crash motion.</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2</a:t>
            </a:fld>
            <a:endParaRPr lang="en-GB"/>
          </a:p>
        </p:txBody>
      </p:sp>
    </p:spTree>
    <p:extLst>
      <p:ext uri="{BB962C8B-B14F-4D97-AF65-F5344CB8AC3E}">
        <p14:creationId xmlns:p14="http://schemas.microsoft.com/office/powerpoint/2010/main" val="408018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online survey was carried out in 2019 which focused on motorcyclists who had been involved in a crash. The survey was disseminated throughout Europe, the USA, Canada, Asia, Australia and South America in order to get as much of a global response as possible.</a:t>
            </a:r>
          </a:p>
          <a:p>
            <a:r>
              <a:rPr lang="en-GB" dirty="0"/>
              <a:t>A sample of 1,578 motorcycle riders from 30 different countries answered a questionnaire which included 39 questions.  Particular focus was put on questions most relevant to motorcycles like the use of protective equipment and assistance systems, in particular ABS. </a:t>
            </a:r>
          </a:p>
          <a:p>
            <a:r>
              <a:rPr lang="en-GB" dirty="0"/>
              <a:t>As I will explain during this presentation, the most exciting and relevant finding was that the mechanism or rather – what happens after the rider crashes, has provided important information of the effects of post-crash motion and in particular Topside – when the rider goes over the front of the handlebars.  </a:t>
            </a:r>
          </a:p>
          <a:p>
            <a:r>
              <a:rPr lang="en-GB" dirty="0"/>
              <a:t>Important to point out is that the purpose of this survey was to understand the dynamic of crashes, it was not to look for blame either of the riders’ actions or of the motorcycle’s performance, that was not the intent or scope of this study.  </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3</a:t>
            </a:fld>
            <a:endParaRPr lang="en-GB"/>
          </a:p>
        </p:txBody>
      </p:sp>
    </p:spTree>
    <p:extLst>
      <p:ext uri="{BB962C8B-B14F-4D97-AF65-F5344CB8AC3E}">
        <p14:creationId xmlns:p14="http://schemas.microsoft.com/office/powerpoint/2010/main" val="234419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crashes were distributed somewhat evenly around the week, with Saturday over-represented (20%) and Monday underrepresented (9.5%).   About three-fourths occurred between 8 a.m. and 6 p.m.  Most occurred in summer. </a:t>
            </a:r>
          </a:p>
          <a:p>
            <a:r>
              <a:rPr lang="en-GB" dirty="0"/>
              <a:t>Eighty-four percent of riders reported living in EU countries, 6% in the USA-Canada, and 8% in Australia. Riders with full licences represented 86% of respondents.</a:t>
            </a:r>
          </a:p>
          <a:p>
            <a:r>
              <a:rPr lang="en-GB" dirty="0"/>
              <a:t>91% of the respondents were male with a median age was 44 and the largest age group was in the 45-54 age range. Only one in 40 (2.5%) said they had been riding less than a year while 5% said they had been riding over 40 years consecutively. </a:t>
            </a:r>
          </a:p>
          <a:p>
            <a:r>
              <a:rPr lang="en-GB" dirty="0"/>
              <a:t>90% of the PTWs were motorcycles and 5% were either scooters or mopeds. 57% of the motorcycles were in the 500-1000 cc range and another 28% were larger than 1000cc.  Motorcycles under 500cc were only 15% of the total which reflects the fact that the majority of respondents came from developed countries.</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4</a:t>
            </a:fld>
            <a:endParaRPr lang="en-GB"/>
          </a:p>
        </p:txBody>
      </p:sp>
    </p:spTree>
    <p:extLst>
      <p:ext uri="{BB962C8B-B14F-4D97-AF65-F5344CB8AC3E}">
        <p14:creationId xmlns:p14="http://schemas.microsoft.com/office/powerpoint/2010/main" val="1246758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the findings of previous motorcycle crash investigations in particular, the Hurt and Thailand studies, riders typically have a reasonable estimate of how fast they were going before the situation turned ugly yet no clear idea of their speed when they actually crashed.  We asked riders to estimate their speed within a 10 km/hr range and assumed they were giving us the pre-crash speed.  The figure in this slide shows a cumulative percent distribution of the estimates given by 1,413 riders (150 estimated in miles per hour, while 15 gave no answer.)  The median speed fell in the 31-40 km/hr range (19-25 mph) </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5</a:t>
            </a:fld>
            <a:endParaRPr lang="en-GB"/>
          </a:p>
        </p:txBody>
      </p:sp>
    </p:spTree>
    <p:extLst>
      <p:ext uri="{BB962C8B-B14F-4D97-AF65-F5344CB8AC3E}">
        <p14:creationId xmlns:p14="http://schemas.microsoft.com/office/powerpoint/2010/main" val="302205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speed effects the severity of injuries is a major focus of debate amongst road safety analysts.  We asked the respondents to indicate their estimated speed prior to crashing and then compared that speed to whether the rider had been injured or not.  Overall 980 injured respondents indicated their speed in kilometres while 128 gave their estimated speed in miles.  Overall there were 1088 riders who were injured – however this is not an indication of the severity of their injuries.   Just over half of the rider (51.5%) using kilometres as a measure, indicated their speed as between 21 </a:t>
            </a:r>
            <a:r>
              <a:rPr lang="en-GB" dirty="0" err="1"/>
              <a:t>kph</a:t>
            </a:r>
            <a:r>
              <a:rPr lang="en-GB" dirty="0"/>
              <a:t> and 60 </a:t>
            </a:r>
            <a:r>
              <a:rPr lang="en-GB" dirty="0" err="1"/>
              <a:t>kph</a:t>
            </a:r>
            <a:r>
              <a:rPr lang="en-GB" dirty="0"/>
              <a:t>, while 61% of those injured, crashed at speeds between 21 and 80 </a:t>
            </a:r>
            <a:r>
              <a:rPr lang="en-GB" dirty="0" err="1"/>
              <a:t>kph</a:t>
            </a:r>
            <a:r>
              <a:rPr lang="en-GB" dirty="0"/>
              <a:t> (13-50 mph).  In total, 67.5% of those who were asked whether they were injured replied that they had been.  Note that while the percentage of those injured increased with speed, the severity of the injuries did not as will be explained further on in this presentation. </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6</a:t>
            </a:fld>
            <a:endParaRPr lang="en-GB"/>
          </a:p>
        </p:txBody>
      </p:sp>
    </p:spTree>
    <p:extLst>
      <p:ext uri="{BB962C8B-B14F-4D97-AF65-F5344CB8AC3E}">
        <p14:creationId xmlns:p14="http://schemas.microsoft.com/office/powerpoint/2010/main" val="2246040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asked the riders about the type of post licence training that they had done and the highest proportion of motorcyclists who had completed various types of post licence training, did training for emergency braking. Of those, 44% (n.252) had motorcycles equipped with ABS at the time of the crash. </a:t>
            </a:r>
          </a:p>
          <a:p>
            <a:r>
              <a:rPr lang="en-GB" dirty="0"/>
              <a:t>Possibly more of interest is that of the n.553 (36.3%) who did not use their brakes prior to crashing, which raises the issue of perception/reaction time for the rider which is indicated at between 0.75 to 1.5 seconds by forensic crash scene investigators. In other words, the rider may not have had time to react. </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7</a:t>
            </a:fld>
            <a:endParaRPr lang="en-GB"/>
          </a:p>
        </p:txBody>
      </p:sp>
    </p:spTree>
    <p:extLst>
      <p:ext uri="{BB962C8B-B14F-4D97-AF65-F5344CB8AC3E}">
        <p14:creationId xmlns:p14="http://schemas.microsoft.com/office/powerpoint/2010/main" val="637200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Indeed, the most interesting finding was that the riders with ABS were significantly less likely to brake 258 of 517 who answered that they applied their brakes equal to 49.9%, than riders without ABS who applied their brakes , 605/887 equal to 68%, as this table highlights. The difference was highly significant. </a:t>
            </a:r>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8</a:t>
            </a:fld>
            <a:endParaRPr lang="en-GB"/>
          </a:p>
        </p:txBody>
      </p:sp>
    </p:spTree>
    <p:extLst>
      <p:ext uri="{BB962C8B-B14F-4D97-AF65-F5344CB8AC3E}">
        <p14:creationId xmlns:p14="http://schemas.microsoft.com/office/powerpoint/2010/main" val="380305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focus of this study has been on the trajectory or post-crash motion of the respondents. The mechanism of the crash as this study indicates is crucial in determining the type and severity of injuries.  As highlighted in this table, there were 3 trajectories that had a higher proportion in terms of post-crash motion.  Low left-side, low right-side and topside (which is over the top of the handlebars). As can be seen from this table, a higher proportion of riders whose motorcycles did not have ABS fell either left or right low-side. Slightly less for those who fell topside.</a:t>
            </a:r>
          </a:p>
          <a:p>
            <a:r>
              <a:rPr lang="en-GB" dirty="0"/>
              <a:t>The respondents whose trajectory was Left low-side indicated that a third (33.5%) had motorcycles with ABS brakes but did not use their brakes, while 26.2% (n.64) fell to the right (Right low-side) in both cases, just over half did not use their brakes prior to crashing. </a:t>
            </a:r>
            <a:endParaRPr lang="en-GB" i="1" dirty="0"/>
          </a:p>
          <a:p>
            <a:r>
              <a:rPr lang="en-GB" dirty="0"/>
              <a:t>Of particular interest is that 37.1% (n.107) of the n.288 respondents with ABS brakes on their motorcycles were projected Topside – i.e. over the front of the handlebars.  This compares to 33.5% (n.105) left low-side and 26.2% (n.64) right low-side. </a:t>
            </a:r>
            <a:endParaRPr lang="en-GB" i="1" dirty="0"/>
          </a:p>
          <a:p>
            <a:endParaRPr lang="en-GB" dirty="0"/>
          </a:p>
        </p:txBody>
      </p:sp>
      <p:sp>
        <p:nvSpPr>
          <p:cNvPr id="4" name="Slide Number Placeholder 3"/>
          <p:cNvSpPr>
            <a:spLocks noGrp="1"/>
          </p:cNvSpPr>
          <p:nvPr>
            <p:ph type="sldNum" sz="quarter" idx="10"/>
          </p:nvPr>
        </p:nvSpPr>
        <p:spPr/>
        <p:txBody>
          <a:bodyPr/>
          <a:lstStyle/>
          <a:p>
            <a:fld id="{A3260391-7B82-4FFA-B243-2B2F0A4C6923}" type="slidenum">
              <a:rPr lang="en-GB" smtClean="0"/>
              <a:pPr/>
              <a:t>9</a:t>
            </a:fld>
            <a:endParaRPr lang="en-GB"/>
          </a:p>
        </p:txBody>
      </p:sp>
    </p:spTree>
    <p:extLst>
      <p:ext uri="{BB962C8B-B14F-4D97-AF65-F5344CB8AC3E}">
        <p14:creationId xmlns:p14="http://schemas.microsoft.com/office/powerpoint/2010/main" val="4269839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04AC59-2913-4BD2-B064-D6A62DEA149A}" type="datetime1">
              <a:rPr lang="en-US" smtClean="0"/>
              <a:t>8/27/2020</a:t>
            </a:fld>
            <a:endParaRPr lang="en-US" dirty="0"/>
          </a:p>
        </p:txBody>
      </p:sp>
      <p:sp>
        <p:nvSpPr>
          <p:cNvPr id="5" name="Footer Placeholder 4"/>
          <p:cNvSpPr>
            <a:spLocks noGrp="1"/>
          </p:cNvSpPr>
          <p:nvPr>
            <p:ph type="ftr" sz="quarter" idx="11"/>
          </p:nvPr>
        </p:nvSpPr>
        <p:spPr/>
        <p:txBody>
          <a:bodyPr/>
          <a:lstStyle/>
          <a:p>
            <a:r>
              <a:rPr lang="en-GB" smtClean="0"/>
              <a:t>IfZ Conference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DF9D5E-975A-4777-B327-D4A3F408E4D6}" type="datetime1">
              <a:rPr lang="en-US" smtClean="0"/>
              <a:t>8/27/2020</a:t>
            </a:fld>
            <a:endParaRPr lang="en-US" dirty="0"/>
          </a:p>
        </p:txBody>
      </p:sp>
      <p:sp>
        <p:nvSpPr>
          <p:cNvPr id="5" name="Footer Placeholder 4"/>
          <p:cNvSpPr>
            <a:spLocks noGrp="1"/>
          </p:cNvSpPr>
          <p:nvPr>
            <p:ph type="ftr" sz="quarter" idx="11"/>
          </p:nvPr>
        </p:nvSpPr>
        <p:spPr/>
        <p:txBody>
          <a:bodyPr/>
          <a:lstStyle/>
          <a:p>
            <a:r>
              <a:rPr lang="en-GB" smtClean="0"/>
              <a:t>IfZ Conference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FEACCC-4987-4848-A852-48C172F5EB91}" type="datetime1">
              <a:rPr lang="en-US" smtClean="0"/>
              <a:t>8/27/2020</a:t>
            </a:fld>
            <a:endParaRPr lang="en-US" dirty="0"/>
          </a:p>
        </p:txBody>
      </p:sp>
      <p:sp>
        <p:nvSpPr>
          <p:cNvPr id="5" name="Footer Placeholder 4"/>
          <p:cNvSpPr>
            <a:spLocks noGrp="1"/>
          </p:cNvSpPr>
          <p:nvPr>
            <p:ph type="ftr" sz="quarter" idx="11"/>
          </p:nvPr>
        </p:nvSpPr>
        <p:spPr/>
        <p:txBody>
          <a:bodyPr/>
          <a:lstStyle/>
          <a:p>
            <a:r>
              <a:rPr lang="en-GB" smtClean="0"/>
              <a:t>IfZ Conference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94E6B2-C43D-4799-829E-8A0133F04655}" type="datetime1">
              <a:rPr lang="en-US" smtClean="0"/>
              <a:t>8/27/2020</a:t>
            </a:fld>
            <a:endParaRPr lang="en-US" dirty="0"/>
          </a:p>
        </p:txBody>
      </p:sp>
      <p:sp>
        <p:nvSpPr>
          <p:cNvPr id="5" name="Footer Placeholder 4"/>
          <p:cNvSpPr>
            <a:spLocks noGrp="1"/>
          </p:cNvSpPr>
          <p:nvPr>
            <p:ph type="ftr" sz="quarter" idx="11"/>
          </p:nvPr>
        </p:nvSpPr>
        <p:spPr/>
        <p:txBody>
          <a:bodyPr/>
          <a:lstStyle/>
          <a:p>
            <a:r>
              <a:rPr lang="en-GB" smtClean="0"/>
              <a:t>IfZ Conference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5BE4CF-BCFC-4899-A38A-9593670213A0}" type="datetime1">
              <a:rPr lang="en-US" smtClean="0"/>
              <a:t>8/27/2020</a:t>
            </a:fld>
            <a:endParaRPr lang="en-US" dirty="0"/>
          </a:p>
        </p:txBody>
      </p:sp>
      <p:sp>
        <p:nvSpPr>
          <p:cNvPr id="5" name="Footer Placeholder 4"/>
          <p:cNvSpPr>
            <a:spLocks noGrp="1"/>
          </p:cNvSpPr>
          <p:nvPr>
            <p:ph type="ftr" sz="quarter" idx="11"/>
          </p:nvPr>
        </p:nvSpPr>
        <p:spPr/>
        <p:txBody>
          <a:bodyPr/>
          <a:lstStyle/>
          <a:p>
            <a:r>
              <a:rPr lang="en-GB" smtClean="0"/>
              <a:t>IfZ Conference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172475-56B9-4346-AEFF-484369C2DE4D}" type="datetime1">
              <a:rPr lang="en-US" smtClean="0"/>
              <a:t>8/27/2020</a:t>
            </a:fld>
            <a:endParaRPr lang="en-US" dirty="0"/>
          </a:p>
        </p:txBody>
      </p:sp>
      <p:sp>
        <p:nvSpPr>
          <p:cNvPr id="5" name="Footer Placeholder 4"/>
          <p:cNvSpPr>
            <a:spLocks noGrp="1"/>
          </p:cNvSpPr>
          <p:nvPr>
            <p:ph type="ftr" sz="quarter" idx="11"/>
          </p:nvPr>
        </p:nvSpPr>
        <p:spPr/>
        <p:txBody>
          <a:bodyPr/>
          <a:lstStyle/>
          <a:p>
            <a:r>
              <a:rPr lang="en-GB" smtClean="0"/>
              <a:t>IfZ Conference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E2246F-E329-4963-B849-746EC482D449}" type="datetime1">
              <a:rPr lang="en-US" smtClean="0"/>
              <a:t>8/27/2020</a:t>
            </a:fld>
            <a:endParaRPr lang="en-US" dirty="0"/>
          </a:p>
        </p:txBody>
      </p:sp>
      <p:sp>
        <p:nvSpPr>
          <p:cNvPr id="5" name="Footer Placeholder 4"/>
          <p:cNvSpPr>
            <a:spLocks noGrp="1"/>
          </p:cNvSpPr>
          <p:nvPr>
            <p:ph type="ftr" sz="quarter" idx="11"/>
          </p:nvPr>
        </p:nvSpPr>
        <p:spPr/>
        <p:txBody>
          <a:bodyPr/>
          <a:lstStyle/>
          <a:p>
            <a:r>
              <a:rPr lang="en-GB" smtClean="0"/>
              <a:t>IfZ Conference 2020</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E03E8F-6FF3-459F-962D-3F77D3C7651D}" type="datetime1">
              <a:rPr lang="en-US" smtClean="0"/>
              <a:t>8/27/2020</a:t>
            </a:fld>
            <a:endParaRPr lang="en-US" dirty="0"/>
          </a:p>
        </p:txBody>
      </p:sp>
      <p:sp>
        <p:nvSpPr>
          <p:cNvPr id="5" name="Footer Placeholder 4"/>
          <p:cNvSpPr>
            <a:spLocks noGrp="1"/>
          </p:cNvSpPr>
          <p:nvPr>
            <p:ph type="ftr" sz="quarter" idx="11"/>
          </p:nvPr>
        </p:nvSpPr>
        <p:spPr/>
        <p:txBody>
          <a:bodyPr/>
          <a:lstStyle/>
          <a:p>
            <a:r>
              <a:rPr lang="en-GB" smtClean="0"/>
              <a:t>IfZ Conference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33D99C-6801-4903-860A-092C5386BFDA}" type="datetime1">
              <a:rPr lang="en-US" smtClean="0"/>
              <a:t>8/27/2020</a:t>
            </a:fld>
            <a:endParaRPr lang="en-US" dirty="0"/>
          </a:p>
        </p:txBody>
      </p:sp>
      <p:sp>
        <p:nvSpPr>
          <p:cNvPr id="5" name="Footer Placeholder 4"/>
          <p:cNvSpPr>
            <a:spLocks noGrp="1"/>
          </p:cNvSpPr>
          <p:nvPr>
            <p:ph type="ftr" sz="quarter" idx="11"/>
          </p:nvPr>
        </p:nvSpPr>
        <p:spPr/>
        <p:txBody>
          <a:bodyPr/>
          <a:lstStyle/>
          <a:p>
            <a:r>
              <a:rPr lang="en-GB" smtClean="0"/>
              <a:t>IfZ Conference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9032AB-D0B5-4057-BD1E-EA6B50DAB9D0}" type="datetime1">
              <a:rPr lang="en-US" smtClean="0"/>
              <a:t>8/27/2020</a:t>
            </a:fld>
            <a:endParaRPr lang="en-US" dirty="0"/>
          </a:p>
        </p:txBody>
      </p:sp>
      <p:sp>
        <p:nvSpPr>
          <p:cNvPr id="5" name="Footer Placeholder 4"/>
          <p:cNvSpPr>
            <a:spLocks noGrp="1"/>
          </p:cNvSpPr>
          <p:nvPr>
            <p:ph type="ftr" sz="quarter" idx="11"/>
          </p:nvPr>
        </p:nvSpPr>
        <p:spPr/>
        <p:txBody>
          <a:bodyPr/>
          <a:lstStyle/>
          <a:p>
            <a:r>
              <a:rPr lang="en-GB" smtClean="0"/>
              <a:t>IfZ Conference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44A0CC6-2BCD-4BCB-ABBC-0F4997A38C5D}" type="datetime1">
              <a:rPr lang="en-US" smtClean="0"/>
              <a:t>8/27/2020</a:t>
            </a:fld>
            <a:endParaRPr lang="en-US" dirty="0"/>
          </a:p>
        </p:txBody>
      </p:sp>
      <p:sp>
        <p:nvSpPr>
          <p:cNvPr id="6" name="Footer Placeholder 5"/>
          <p:cNvSpPr>
            <a:spLocks noGrp="1"/>
          </p:cNvSpPr>
          <p:nvPr>
            <p:ph type="ftr" sz="quarter" idx="11"/>
          </p:nvPr>
        </p:nvSpPr>
        <p:spPr/>
        <p:txBody>
          <a:bodyPr/>
          <a:lstStyle/>
          <a:p>
            <a:r>
              <a:rPr lang="en-GB" smtClean="0"/>
              <a:t>IfZ Conference 2020</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0793B5-0951-4EF8-99AC-BA009AD87352}" type="datetime1">
              <a:rPr lang="en-US" smtClean="0"/>
              <a:t>8/27/2020</a:t>
            </a:fld>
            <a:endParaRPr lang="en-US" dirty="0"/>
          </a:p>
        </p:txBody>
      </p:sp>
      <p:sp>
        <p:nvSpPr>
          <p:cNvPr id="8" name="Footer Placeholder 7"/>
          <p:cNvSpPr>
            <a:spLocks noGrp="1"/>
          </p:cNvSpPr>
          <p:nvPr>
            <p:ph type="ftr" sz="quarter" idx="11"/>
          </p:nvPr>
        </p:nvSpPr>
        <p:spPr/>
        <p:txBody>
          <a:bodyPr/>
          <a:lstStyle/>
          <a:p>
            <a:r>
              <a:rPr lang="en-GB" smtClean="0"/>
              <a:t>IfZ Conference 2020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5D472D-2C03-483B-9D16-EEE380B5FAF3}" type="datetime1">
              <a:rPr lang="en-US" smtClean="0"/>
              <a:t>8/27/2020</a:t>
            </a:fld>
            <a:endParaRPr lang="en-US" dirty="0"/>
          </a:p>
        </p:txBody>
      </p:sp>
      <p:sp>
        <p:nvSpPr>
          <p:cNvPr id="4" name="Footer Placeholder 3"/>
          <p:cNvSpPr>
            <a:spLocks noGrp="1"/>
          </p:cNvSpPr>
          <p:nvPr>
            <p:ph type="ftr" sz="quarter" idx="11"/>
          </p:nvPr>
        </p:nvSpPr>
        <p:spPr/>
        <p:txBody>
          <a:bodyPr/>
          <a:lstStyle/>
          <a:p>
            <a:r>
              <a:rPr lang="en-GB" smtClean="0"/>
              <a:t>IfZ Conference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86AF1-A693-4000-99A8-A2E0D768BEC1}" type="datetime1">
              <a:rPr lang="en-US" smtClean="0"/>
              <a:t>8/27/2020</a:t>
            </a:fld>
            <a:endParaRPr lang="en-US" dirty="0"/>
          </a:p>
        </p:txBody>
      </p:sp>
      <p:sp>
        <p:nvSpPr>
          <p:cNvPr id="3" name="Footer Placeholder 2"/>
          <p:cNvSpPr>
            <a:spLocks noGrp="1"/>
          </p:cNvSpPr>
          <p:nvPr>
            <p:ph type="ftr" sz="quarter" idx="11"/>
          </p:nvPr>
        </p:nvSpPr>
        <p:spPr/>
        <p:txBody>
          <a:bodyPr/>
          <a:lstStyle/>
          <a:p>
            <a:r>
              <a:rPr lang="en-GB" smtClean="0"/>
              <a:t>IfZ Conference 2020</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D12B3C-8294-48A4-AFCD-5A21DB7926C5}" type="datetime1">
              <a:rPr lang="en-US" smtClean="0"/>
              <a:t>8/27/2020</a:t>
            </a:fld>
            <a:endParaRPr lang="en-US" dirty="0"/>
          </a:p>
        </p:txBody>
      </p:sp>
      <p:sp>
        <p:nvSpPr>
          <p:cNvPr id="6" name="Footer Placeholder 5"/>
          <p:cNvSpPr>
            <a:spLocks noGrp="1"/>
          </p:cNvSpPr>
          <p:nvPr>
            <p:ph type="ftr" sz="quarter" idx="11"/>
          </p:nvPr>
        </p:nvSpPr>
        <p:spPr/>
        <p:txBody>
          <a:bodyPr/>
          <a:lstStyle/>
          <a:p>
            <a:r>
              <a:rPr lang="en-GB" smtClean="0"/>
              <a:t>IfZ Conference 2020</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BBFFFC-1579-4D1E-8A5D-A2B4B94BC158}" type="datetime1">
              <a:rPr lang="en-US" smtClean="0"/>
              <a:t>8/27/2020</a:t>
            </a:fld>
            <a:endParaRPr lang="en-US" dirty="0"/>
          </a:p>
        </p:txBody>
      </p:sp>
      <p:sp>
        <p:nvSpPr>
          <p:cNvPr id="6" name="Footer Placeholder 5"/>
          <p:cNvSpPr>
            <a:spLocks noGrp="1"/>
          </p:cNvSpPr>
          <p:nvPr>
            <p:ph type="ftr" sz="quarter" idx="11"/>
          </p:nvPr>
        </p:nvSpPr>
        <p:spPr/>
        <p:txBody>
          <a:bodyPr/>
          <a:lstStyle/>
          <a:p>
            <a:r>
              <a:rPr lang="en-GB" smtClean="0"/>
              <a:t>IfZ Conference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762772-185B-47CB-80E8-F0383B7E43A1}" type="datetime1">
              <a:rPr lang="en-US" smtClean="0"/>
              <a:t>8/27/2020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IfZ Conference 2020</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962101"/>
            <a:ext cx="7766936" cy="1646302"/>
          </a:xfrm>
        </p:spPr>
        <p:txBody>
          <a:bodyPr/>
          <a:lstStyle/>
          <a:p>
            <a:pPr algn="ctr"/>
            <a:r>
              <a:rPr lang="en-GB" dirty="0" smtClean="0"/>
              <a:t>The Dynamics of Motorcycle Crashes</a:t>
            </a:r>
            <a:endParaRPr lang="en-GB" dirty="0"/>
          </a:p>
        </p:txBody>
      </p:sp>
      <p:sp>
        <p:nvSpPr>
          <p:cNvPr id="3" name="Subtitle 2"/>
          <p:cNvSpPr>
            <a:spLocks noGrp="1"/>
          </p:cNvSpPr>
          <p:nvPr>
            <p:ph type="subTitle" idx="1"/>
          </p:nvPr>
        </p:nvSpPr>
        <p:spPr>
          <a:xfrm>
            <a:off x="1507067" y="2840215"/>
            <a:ext cx="7766936" cy="1096899"/>
          </a:xfrm>
        </p:spPr>
        <p:txBody>
          <a:bodyPr>
            <a:normAutofit/>
          </a:bodyPr>
          <a:lstStyle/>
          <a:p>
            <a:pPr algn="ctr"/>
            <a:r>
              <a:rPr lang="en-GB" sz="3200" dirty="0" smtClean="0"/>
              <a:t>Focus on Advanced (Anti-lock) Braking Systems and Post-crash Motion</a:t>
            </a:r>
            <a:endParaRPr lang="en-GB" sz="3200" dirty="0"/>
          </a:p>
        </p:txBody>
      </p:sp>
      <p:sp>
        <p:nvSpPr>
          <p:cNvPr id="4" name="Subtitle 2"/>
          <p:cNvSpPr txBox="1">
            <a:spLocks/>
          </p:cNvSpPr>
          <p:nvPr/>
        </p:nvSpPr>
        <p:spPr>
          <a:xfrm>
            <a:off x="3568483" y="4344212"/>
            <a:ext cx="3850783" cy="716496"/>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120000"/>
              </a:lnSpc>
              <a:spcBef>
                <a:spcPts val="0"/>
              </a:spcBef>
            </a:pPr>
            <a:r>
              <a:rPr lang="en-GB" sz="2000" dirty="0" smtClean="0">
                <a:solidFill>
                  <a:schemeClr val="accent1">
                    <a:lumMod val="75000"/>
                  </a:schemeClr>
                </a:solidFill>
              </a:rPr>
              <a:t>Authors: 	Elaine Hardy</a:t>
            </a:r>
          </a:p>
          <a:p>
            <a:pPr algn="l">
              <a:lnSpc>
                <a:spcPct val="120000"/>
              </a:lnSpc>
              <a:spcBef>
                <a:spcPts val="0"/>
              </a:spcBef>
            </a:pPr>
            <a:r>
              <a:rPr lang="en-GB" sz="2000" dirty="0" smtClean="0">
                <a:solidFill>
                  <a:schemeClr val="accent1">
                    <a:lumMod val="75000"/>
                  </a:schemeClr>
                </a:solidFill>
              </a:rPr>
              <a:t>			James V. Ouellet</a:t>
            </a:r>
          </a:p>
          <a:p>
            <a:pPr algn="l">
              <a:lnSpc>
                <a:spcPct val="120000"/>
              </a:lnSpc>
              <a:spcBef>
                <a:spcPts val="0"/>
              </a:spcBef>
            </a:pPr>
            <a:r>
              <a:rPr lang="en-GB" sz="2000" dirty="0" smtClean="0">
                <a:solidFill>
                  <a:schemeClr val="accent1">
                    <a:lumMod val="75000"/>
                  </a:schemeClr>
                </a:solidFill>
              </a:rPr>
              <a:t>			Dimitris </a:t>
            </a:r>
            <a:r>
              <a:rPr lang="en-GB" sz="2000" dirty="0" err="1" smtClean="0">
                <a:solidFill>
                  <a:schemeClr val="accent1">
                    <a:lumMod val="75000"/>
                  </a:schemeClr>
                </a:solidFill>
              </a:rPr>
              <a:t>Margaritis</a:t>
            </a:r>
            <a:endParaRPr lang="en-GB" sz="2000" dirty="0" smtClean="0">
              <a:solidFill>
                <a:schemeClr val="accent1">
                  <a:lumMod val="75000"/>
                </a:schemeClr>
              </a:solidFill>
            </a:endParaRPr>
          </a:p>
          <a:p>
            <a:pPr algn="l">
              <a:lnSpc>
                <a:spcPct val="120000"/>
              </a:lnSpc>
              <a:spcBef>
                <a:spcPts val="0"/>
              </a:spcBef>
            </a:pPr>
            <a:r>
              <a:rPr lang="en-GB" sz="2000" dirty="0" smtClean="0">
                <a:solidFill>
                  <a:schemeClr val="accent1">
                    <a:lumMod val="75000"/>
                  </a:schemeClr>
                </a:solidFill>
              </a:rPr>
              <a:t>			Martin </a:t>
            </a:r>
            <a:r>
              <a:rPr lang="en-GB" sz="2000" dirty="0" err="1" smtClean="0">
                <a:solidFill>
                  <a:schemeClr val="accent1">
                    <a:lumMod val="75000"/>
                  </a:schemeClr>
                </a:solidFill>
              </a:rPr>
              <a:t>Winkelbauer</a:t>
            </a:r>
            <a:endParaRPr lang="en-GB" sz="2000" dirty="0">
              <a:solidFill>
                <a:schemeClr val="accent1">
                  <a:lumMod val="75000"/>
                </a:scheme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7" name="Slide 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38633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8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42" y="152003"/>
            <a:ext cx="8596668" cy="1156808"/>
          </a:xfrm>
        </p:spPr>
        <p:txBody>
          <a:bodyPr/>
          <a:lstStyle/>
          <a:p>
            <a:pPr algn="ctr"/>
            <a:r>
              <a:rPr lang="en-GB" dirty="0" smtClean="0"/>
              <a:t>Mechanism or Post-crash Motion</a:t>
            </a:r>
            <a:endParaRPr lang="en-GB"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009056588"/>
              </p:ext>
            </p:extLst>
          </p:nvPr>
        </p:nvGraphicFramePr>
        <p:xfrm>
          <a:off x="685333" y="911037"/>
          <a:ext cx="4272772" cy="1076327"/>
        </p:xfrm>
        <a:graphic>
          <a:graphicData uri="http://schemas.openxmlformats.org/drawingml/2006/table">
            <a:tbl>
              <a:tblPr>
                <a:tableStyleId>{5C22544A-7EE6-4342-B048-85BDC9FD1C3A}</a:tableStyleId>
              </a:tblPr>
              <a:tblGrid>
                <a:gridCol w="1904336"/>
                <a:gridCol w="1124973"/>
                <a:gridCol w="1243463"/>
              </a:tblGrid>
              <a:tr h="0">
                <a:tc>
                  <a:txBody>
                    <a:bodyPr/>
                    <a:lstStyle/>
                    <a:p>
                      <a:pPr algn="ctr">
                        <a:lnSpc>
                          <a:spcPct val="107000"/>
                        </a:lnSpc>
                        <a:spcAft>
                          <a:spcPts val="0"/>
                        </a:spcAft>
                      </a:pPr>
                      <a:r>
                        <a:rPr lang="en-GB" sz="1100" dirty="0">
                          <a:solidFill>
                            <a:schemeClr val="bg1"/>
                          </a:solidFill>
                          <a:effectLst/>
                        </a:rPr>
                        <a:t> </a:t>
                      </a:r>
                      <a:r>
                        <a:rPr lang="en-GB" sz="1100" dirty="0" smtClean="0">
                          <a:solidFill>
                            <a:schemeClr val="bg1"/>
                          </a:solidFill>
                          <a:effectLst/>
                        </a:rPr>
                        <a:t>Did you separate</a:t>
                      </a:r>
                      <a:r>
                        <a:rPr lang="en-GB" sz="1100" baseline="0" dirty="0" smtClean="0">
                          <a:solidFill>
                            <a:schemeClr val="bg1"/>
                          </a:solidFill>
                          <a:effectLst/>
                        </a:rPr>
                        <a:t> from your MC while crashing?</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8100" marR="38100" algn="ctr">
                        <a:lnSpc>
                          <a:spcPct val="107000"/>
                        </a:lnSpc>
                        <a:spcAft>
                          <a:spcPts val="0"/>
                        </a:spcAft>
                      </a:pPr>
                      <a:r>
                        <a:rPr lang="en-GB" sz="1100" dirty="0">
                          <a:solidFill>
                            <a:schemeClr val="bg1"/>
                          </a:solidFill>
                          <a:effectLst/>
                        </a:rPr>
                        <a:t>Frequency</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8100" marR="38100" algn="ctr">
                        <a:lnSpc>
                          <a:spcPct val="107000"/>
                        </a:lnSpc>
                        <a:spcAft>
                          <a:spcPts val="0"/>
                        </a:spcAft>
                      </a:pPr>
                      <a:r>
                        <a:rPr lang="en-GB" sz="1100" dirty="0">
                          <a:solidFill>
                            <a:schemeClr val="bg1"/>
                          </a:solidFill>
                          <a:effectLst/>
                        </a:rPr>
                        <a:t>Percent</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0">
                <a:tc>
                  <a:txBody>
                    <a:bodyPr/>
                    <a:lstStyle/>
                    <a:p>
                      <a:pPr marL="38100" marR="38100">
                        <a:lnSpc>
                          <a:spcPct val="107000"/>
                        </a:lnSpc>
                        <a:spcAft>
                          <a:spcPts val="0"/>
                        </a:spcAft>
                      </a:pPr>
                      <a:r>
                        <a:rPr lang="en-GB" sz="1100" dirty="0">
                          <a:solidFill>
                            <a:schemeClr val="bg1"/>
                          </a:solidFill>
                          <a:effectLst/>
                        </a:rPr>
                        <a:t>No Answer</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8100" marR="38100" algn="r">
                        <a:lnSpc>
                          <a:spcPct val="107000"/>
                        </a:lnSpc>
                        <a:spcAft>
                          <a:spcPts val="0"/>
                        </a:spcAft>
                      </a:pPr>
                      <a:r>
                        <a:rPr lang="en-GB" sz="1100" dirty="0">
                          <a:effectLst/>
                        </a:rPr>
                        <a:t>50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8100" marR="38100" algn="r">
                        <a:lnSpc>
                          <a:spcPct val="107000"/>
                        </a:lnSpc>
                        <a:spcAft>
                          <a:spcPts val="0"/>
                        </a:spcAft>
                      </a:pPr>
                      <a:r>
                        <a:rPr lang="en-GB" sz="1100">
                          <a:effectLst/>
                        </a:rPr>
                        <a:t>3.2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0">
                <a:tc>
                  <a:txBody>
                    <a:bodyPr/>
                    <a:lstStyle/>
                    <a:p>
                      <a:pPr marL="38100" marR="38100">
                        <a:lnSpc>
                          <a:spcPct val="107000"/>
                        </a:lnSpc>
                        <a:spcAft>
                          <a:spcPts val="0"/>
                        </a:spcAft>
                      </a:pPr>
                      <a:r>
                        <a:rPr lang="en-GB" sz="1100" dirty="0">
                          <a:solidFill>
                            <a:schemeClr val="bg1"/>
                          </a:solidFill>
                          <a:effectLst/>
                        </a:rPr>
                        <a:t>No</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8100" marR="38100" algn="r">
                        <a:lnSpc>
                          <a:spcPct val="107000"/>
                        </a:lnSpc>
                        <a:spcAft>
                          <a:spcPts val="0"/>
                        </a:spcAft>
                      </a:pPr>
                      <a:r>
                        <a:rPr lang="en-GB" sz="1100" dirty="0">
                          <a:effectLst/>
                        </a:rPr>
                        <a:t>393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8100" marR="38100" algn="r">
                        <a:lnSpc>
                          <a:spcPct val="107000"/>
                        </a:lnSpc>
                        <a:spcAft>
                          <a:spcPts val="0"/>
                        </a:spcAft>
                      </a:pPr>
                      <a:r>
                        <a:rPr lang="en-GB" sz="1100" dirty="0">
                          <a:solidFill>
                            <a:srgbClr val="C00000"/>
                          </a:solidFill>
                          <a:effectLst/>
                        </a:rPr>
                        <a:t>24.9</a:t>
                      </a:r>
                      <a:endParaRPr lang="en-GB"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0">
                <a:tc>
                  <a:txBody>
                    <a:bodyPr/>
                    <a:lstStyle/>
                    <a:p>
                      <a:pPr marL="38100" marR="38100">
                        <a:lnSpc>
                          <a:spcPct val="107000"/>
                        </a:lnSpc>
                        <a:spcAft>
                          <a:spcPts val="0"/>
                        </a:spcAft>
                      </a:pPr>
                      <a:r>
                        <a:rPr lang="en-GB" sz="1100" dirty="0">
                          <a:solidFill>
                            <a:schemeClr val="bg1"/>
                          </a:solidFill>
                          <a:effectLst/>
                        </a:rPr>
                        <a:t>Yes</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8100" marR="38100" algn="r">
                        <a:lnSpc>
                          <a:spcPct val="107000"/>
                        </a:lnSpc>
                        <a:spcAft>
                          <a:spcPts val="0"/>
                        </a:spcAft>
                      </a:pPr>
                      <a:r>
                        <a:rPr lang="en-GB" sz="1100" dirty="0">
                          <a:effectLst/>
                        </a:rPr>
                        <a:t>1135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8100" marR="38100" algn="r">
                        <a:lnSpc>
                          <a:spcPct val="107000"/>
                        </a:lnSpc>
                        <a:spcAft>
                          <a:spcPts val="0"/>
                        </a:spcAft>
                      </a:pPr>
                      <a:r>
                        <a:rPr lang="en-GB" sz="1100" dirty="0">
                          <a:effectLst/>
                        </a:rPr>
                        <a:t>71.9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0">
                <a:tc>
                  <a:txBody>
                    <a:bodyPr/>
                    <a:lstStyle/>
                    <a:p>
                      <a:pPr marL="38100" marR="38100">
                        <a:lnSpc>
                          <a:spcPct val="107000"/>
                        </a:lnSpc>
                        <a:spcAft>
                          <a:spcPts val="0"/>
                        </a:spcAft>
                      </a:pPr>
                      <a:r>
                        <a:rPr lang="en-GB" sz="1100" dirty="0">
                          <a:solidFill>
                            <a:schemeClr val="bg1"/>
                          </a:solidFill>
                          <a:effectLst/>
                        </a:rPr>
                        <a:t>Total</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8100" marR="38100" algn="r">
                        <a:lnSpc>
                          <a:spcPct val="107000"/>
                        </a:lnSpc>
                        <a:spcAft>
                          <a:spcPts val="0"/>
                        </a:spcAft>
                      </a:pPr>
                      <a:r>
                        <a:rPr lang="en-GB" sz="1100" dirty="0">
                          <a:effectLst/>
                        </a:rPr>
                        <a:t>1578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8100" marR="38100" algn="r">
                        <a:lnSpc>
                          <a:spcPct val="107000"/>
                        </a:lnSpc>
                        <a:spcAft>
                          <a:spcPts val="0"/>
                        </a:spcAft>
                      </a:pPr>
                      <a:r>
                        <a:rPr lang="en-GB" sz="1100" dirty="0">
                          <a:effectLst/>
                        </a:rPr>
                        <a:t>100.0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841523419"/>
              </p:ext>
            </p:extLst>
          </p:nvPr>
        </p:nvGraphicFramePr>
        <p:xfrm>
          <a:off x="595163" y="2192383"/>
          <a:ext cx="4362943" cy="3265879"/>
        </p:xfrm>
        <a:graphic>
          <a:graphicData uri="http://schemas.openxmlformats.org/drawingml/2006/table">
            <a:tbl>
              <a:tblPr>
                <a:tableStyleId>{5C22544A-7EE6-4342-B048-85BDC9FD1C3A}</a:tableStyleId>
              </a:tblPr>
              <a:tblGrid>
                <a:gridCol w="2714448"/>
                <a:gridCol w="862884"/>
                <a:gridCol w="785611"/>
              </a:tblGrid>
              <a:tr h="333139">
                <a:tc>
                  <a:txBody>
                    <a:bodyPr/>
                    <a:lstStyle/>
                    <a:p>
                      <a:pPr algn="ctr">
                        <a:lnSpc>
                          <a:spcPct val="107000"/>
                        </a:lnSpc>
                        <a:spcAft>
                          <a:spcPts val="0"/>
                        </a:spcAft>
                      </a:pPr>
                      <a:r>
                        <a:rPr lang="en-GB" sz="1100" dirty="0" smtClean="0">
                          <a:solidFill>
                            <a:schemeClr val="bg1"/>
                          </a:solidFill>
                          <a:effectLst/>
                        </a:rPr>
                        <a:t>Trajectory</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solidFill>
                  </a:tcPr>
                </a:tc>
                <a:tc>
                  <a:txBody>
                    <a:bodyPr/>
                    <a:lstStyle/>
                    <a:p>
                      <a:pPr marL="38100" marR="38100" algn="ctr">
                        <a:lnSpc>
                          <a:spcPct val="107000"/>
                        </a:lnSpc>
                        <a:spcAft>
                          <a:spcPts val="0"/>
                        </a:spcAft>
                      </a:pPr>
                      <a:r>
                        <a:rPr lang="en-GB" sz="1100" dirty="0">
                          <a:solidFill>
                            <a:schemeClr val="bg1"/>
                          </a:solidFill>
                          <a:effectLst/>
                        </a:rPr>
                        <a:t>Frequency</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B w="12700" cap="flat" cmpd="sng" algn="ctr">
                      <a:solidFill>
                        <a:schemeClr val="bg1"/>
                      </a:solidFill>
                      <a:prstDash val="solid"/>
                      <a:round/>
                      <a:headEnd type="none" w="med" len="med"/>
                      <a:tailEnd type="none" w="med" len="med"/>
                    </a:lnB>
                    <a:solidFill>
                      <a:schemeClr val="accent1"/>
                    </a:solidFill>
                  </a:tcPr>
                </a:tc>
                <a:tc>
                  <a:txBody>
                    <a:bodyPr/>
                    <a:lstStyle/>
                    <a:p>
                      <a:pPr marL="38100" marR="38100" algn="ctr">
                        <a:lnSpc>
                          <a:spcPct val="107000"/>
                        </a:lnSpc>
                        <a:spcAft>
                          <a:spcPts val="0"/>
                        </a:spcAft>
                      </a:pPr>
                      <a:r>
                        <a:rPr lang="en-GB" sz="1100" dirty="0">
                          <a:solidFill>
                            <a:schemeClr val="bg1"/>
                          </a:solidFill>
                          <a:effectLst/>
                        </a:rPr>
                        <a:t>Percent</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B w="12700" cap="flat" cmpd="sng" algn="ctr">
                      <a:solidFill>
                        <a:schemeClr val="bg1"/>
                      </a:solidFill>
                      <a:prstDash val="solid"/>
                      <a:round/>
                      <a:headEnd type="none" w="med" len="med"/>
                      <a:tailEnd type="none" w="med" len="med"/>
                    </a:lnB>
                    <a:solidFill>
                      <a:schemeClr val="accent1"/>
                    </a:solidFill>
                  </a:tcPr>
                </a:tc>
              </a:tr>
              <a:tr h="293274">
                <a:tc>
                  <a:txBody>
                    <a:bodyPr/>
                    <a:lstStyle/>
                    <a:p>
                      <a:pPr marL="38100" marR="38100">
                        <a:lnSpc>
                          <a:spcPct val="107000"/>
                        </a:lnSpc>
                        <a:spcAft>
                          <a:spcPts val="0"/>
                        </a:spcAft>
                      </a:pPr>
                      <a:r>
                        <a:rPr lang="en-GB" sz="1100">
                          <a:solidFill>
                            <a:schemeClr val="bg1"/>
                          </a:solidFill>
                          <a:effectLst/>
                        </a:rPr>
                        <a:t>No Answer</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12700" cap="flat" cmpd="sng" algn="ctr">
                      <a:solidFill>
                        <a:schemeClr val="bg1"/>
                      </a:solidFill>
                      <a:prstDash val="solid"/>
                      <a:round/>
                      <a:headEnd type="none" w="med" len="med"/>
                      <a:tailEnd type="none" w="med" len="med"/>
                    </a:lnR>
                    <a:solidFill>
                      <a:schemeClr val="accent1"/>
                    </a:solidFill>
                  </a:tcPr>
                </a:tc>
                <a:tc>
                  <a:txBody>
                    <a:bodyPr/>
                    <a:lstStyle/>
                    <a:p>
                      <a:pPr marL="38100" marR="38100" algn="r">
                        <a:lnSpc>
                          <a:spcPct val="107000"/>
                        </a:lnSpc>
                        <a:spcAft>
                          <a:spcPts val="0"/>
                        </a:spcAft>
                      </a:pPr>
                      <a:r>
                        <a:rPr lang="en-GB" sz="1100" dirty="0">
                          <a:effectLst/>
                        </a:rPr>
                        <a:t>379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38100" marR="38100" algn="r">
                        <a:lnSpc>
                          <a:spcPct val="107000"/>
                        </a:lnSpc>
                        <a:spcAft>
                          <a:spcPts val="0"/>
                        </a:spcAft>
                      </a:pPr>
                      <a:r>
                        <a:rPr lang="en-GB" sz="1100">
                          <a:effectLst/>
                        </a:rPr>
                        <a:t>24.0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93274">
                <a:tc>
                  <a:txBody>
                    <a:bodyPr/>
                    <a:lstStyle/>
                    <a:p>
                      <a:pPr marL="38100" marR="38100">
                        <a:lnSpc>
                          <a:spcPct val="107000"/>
                        </a:lnSpc>
                        <a:spcAft>
                          <a:spcPts val="0"/>
                        </a:spcAft>
                      </a:pPr>
                      <a:r>
                        <a:rPr lang="en-GB" sz="1100" dirty="0">
                          <a:solidFill>
                            <a:schemeClr val="bg1"/>
                          </a:solidFill>
                          <a:effectLst/>
                        </a:rPr>
                        <a:t>Don't know</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12700" cap="flat" cmpd="sng" algn="ctr">
                      <a:solidFill>
                        <a:schemeClr val="bg1"/>
                      </a:solidFill>
                      <a:prstDash val="solid"/>
                      <a:round/>
                      <a:headEnd type="none" w="med" len="med"/>
                      <a:tailEnd type="none" w="med" len="med"/>
                    </a:lnR>
                    <a:solidFill>
                      <a:schemeClr val="accent1"/>
                    </a:solidFill>
                  </a:tcPr>
                </a:tc>
                <a:tc>
                  <a:txBody>
                    <a:bodyPr/>
                    <a:lstStyle/>
                    <a:p>
                      <a:pPr marL="38100" marR="38100" algn="r">
                        <a:lnSpc>
                          <a:spcPct val="107000"/>
                        </a:lnSpc>
                        <a:spcAft>
                          <a:spcPts val="0"/>
                        </a:spcAft>
                      </a:pPr>
                      <a:r>
                        <a:rPr lang="en-GB" sz="1100" dirty="0">
                          <a:effectLst/>
                        </a:rPr>
                        <a:t>48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38100" marR="38100" algn="r">
                        <a:lnSpc>
                          <a:spcPct val="107000"/>
                        </a:lnSpc>
                        <a:spcAft>
                          <a:spcPts val="0"/>
                        </a:spcAft>
                      </a:pPr>
                      <a:r>
                        <a:rPr lang="en-GB" sz="1100" dirty="0">
                          <a:effectLst/>
                        </a:rPr>
                        <a:t>3.0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93274">
                <a:tc>
                  <a:txBody>
                    <a:bodyPr/>
                    <a:lstStyle/>
                    <a:p>
                      <a:pPr marL="38100" marR="38100">
                        <a:lnSpc>
                          <a:spcPct val="107000"/>
                        </a:lnSpc>
                        <a:spcAft>
                          <a:spcPts val="0"/>
                        </a:spcAft>
                      </a:pPr>
                      <a:r>
                        <a:rPr lang="en-GB" sz="1400" dirty="0" smtClean="0">
                          <a:solidFill>
                            <a:schemeClr val="bg1"/>
                          </a:solidFill>
                          <a:effectLst/>
                        </a:rPr>
                        <a:t>Other</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12700" cap="flat" cmpd="sng" algn="ctr">
                      <a:solidFill>
                        <a:schemeClr val="bg1"/>
                      </a:solidFill>
                      <a:prstDash val="solid"/>
                      <a:round/>
                      <a:headEnd type="none" w="med" len="med"/>
                      <a:tailEnd type="none" w="med" len="med"/>
                    </a:lnR>
                    <a:solidFill>
                      <a:schemeClr val="accent1"/>
                    </a:solidFill>
                  </a:tcPr>
                </a:tc>
                <a:tc>
                  <a:txBody>
                    <a:bodyPr/>
                    <a:lstStyle/>
                    <a:p>
                      <a:pPr marL="38100" marR="38100" algn="r">
                        <a:lnSpc>
                          <a:spcPct val="107000"/>
                        </a:lnSpc>
                        <a:spcAft>
                          <a:spcPts val="0"/>
                        </a:spcAft>
                      </a:pPr>
                      <a:r>
                        <a:rPr lang="en-GB" sz="1100" dirty="0">
                          <a:effectLst/>
                        </a:rPr>
                        <a:t>106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38100" marR="38100" algn="r">
                        <a:lnSpc>
                          <a:spcPct val="107000"/>
                        </a:lnSpc>
                        <a:spcAft>
                          <a:spcPts val="0"/>
                        </a:spcAft>
                      </a:pPr>
                      <a:r>
                        <a:rPr lang="en-GB" sz="1100" dirty="0">
                          <a:effectLst/>
                        </a:rPr>
                        <a:t>6.7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93274">
                <a:tc>
                  <a:txBody>
                    <a:bodyPr/>
                    <a:lstStyle/>
                    <a:p>
                      <a:pPr marL="38100" marR="38100">
                        <a:lnSpc>
                          <a:spcPct val="107000"/>
                        </a:lnSpc>
                        <a:spcAft>
                          <a:spcPts val="0"/>
                        </a:spcAft>
                      </a:pPr>
                      <a:r>
                        <a:rPr lang="en-GB" sz="1100" dirty="0">
                          <a:solidFill>
                            <a:schemeClr val="bg1"/>
                          </a:solidFill>
                          <a:effectLst/>
                        </a:rPr>
                        <a:t>Fell backwards</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12700" cap="flat" cmpd="sng" algn="ctr">
                      <a:solidFill>
                        <a:schemeClr val="bg1"/>
                      </a:solidFill>
                      <a:prstDash val="solid"/>
                      <a:round/>
                      <a:headEnd type="none" w="med" len="med"/>
                      <a:tailEnd type="none" w="med" len="med"/>
                    </a:lnR>
                    <a:solidFill>
                      <a:schemeClr val="accent1"/>
                    </a:solidFill>
                  </a:tcPr>
                </a:tc>
                <a:tc>
                  <a:txBody>
                    <a:bodyPr/>
                    <a:lstStyle/>
                    <a:p>
                      <a:pPr marL="38100" marR="38100" algn="r">
                        <a:lnSpc>
                          <a:spcPct val="107000"/>
                        </a:lnSpc>
                        <a:spcAft>
                          <a:spcPts val="0"/>
                        </a:spcAft>
                      </a:pPr>
                      <a:r>
                        <a:rPr lang="en-GB" sz="1100" dirty="0">
                          <a:effectLst/>
                        </a:rPr>
                        <a:t>37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38100" marR="38100" algn="r">
                        <a:lnSpc>
                          <a:spcPct val="107000"/>
                        </a:lnSpc>
                        <a:spcAft>
                          <a:spcPts val="0"/>
                        </a:spcAft>
                      </a:pPr>
                      <a:r>
                        <a:rPr lang="en-GB" sz="1100">
                          <a:effectLst/>
                        </a:rPr>
                        <a:t>2.3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93274">
                <a:tc>
                  <a:txBody>
                    <a:bodyPr/>
                    <a:lstStyle/>
                    <a:p>
                      <a:pPr marL="38100" marR="38100">
                        <a:lnSpc>
                          <a:spcPct val="107000"/>
                        </a:lnSpc>
                        <a:spcAft>
                          <a:spcPts val="0"/>
                        </a:spcAft>
                      </a:pPr>
                      <a:r>
                        <a:rPr lang="en-GB" sz="1100" dirty="0" err="1">
                          <a:solidFill>
                            <a:schemeClr val="bg1"/>
                          </a:solidFill>
                          <a:effectLst/>
                        </a:rPr>
                        <a:t>Highside</a:t>
                      </a:r>
                      <a:r>
                        <a:rPr lang="en-GB" sz="1100" dirty="0">
                          <a:solidFill>
                            <a:schemeClr val="bg1"/>
                          </a:solidFill>
                          <a:effectLst/>
                        </a:rPr>
                        <a:t> and fell left</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12700" cap="flat" cmpd="sng" algn="ctr">
                      <a:solidFill>
                        <a:schemeClr val="bg1"/>
                      </a:solidFill>
                      <a:prstDash val="solid"/>
                      <a:round/>
                      <a:headEnd type="none" w="med" len="med"/>
                      <a:tailEnd type="none" w="med" len="med"/>
                    </a:lnR>
                    <a:solidFill>
                      <a:schemeClr val="accent1"/>
                    </a:solidFill>
                  </a:tcPr>
                </a:tc>
                <a:tc>
                  <a:txBody>
                    <a:bodyPr/>
                    <a:lstStyle/>
                    <a:p>
                      <a:pPr marL="38100" marR="38100" algn="r">
                        <a:lnSpc>
                          <a:spcPct val="107000"/>
                        </a:lnSpc>
                        <a:spcAft>
                          <a:spcPts val="0"/>
                        </a:spcAft>
                      </a:pPr>
                      <a:r>
                        <a:rPr lang="en-GB" sz="1100" dirty="0">
                          <a:effectLst/>
                        </a:rPr>
                        <a:t>75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38100" marR="38100" algn="r">
                        <a:lnSpc>
                          <a:spcPct val="107000"/>
                        </a:lnSpc>
                        <a:spcAft>
                          <a:spcPts val="0"/>
                        </a:spcAft>
                      </a:pPr>
                      <a:r>
                        <a:rPr lang="en-GB" sz="1100">
                          <a:effectLst/>
                        </a:rPr>
                        <a:t>4.8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93274">
                <a:tc>
                  <a:txBody>
                    <a:bodyPr/>
                    <a:lstStyle/>
                    <a:p>
                      <a:pPr marL="38100" marR="38100">
                        <a:lnSpc>
                          <a:spcPct val="107000"/>
                        </a:lnSpc>
                        <a:spcAft>
                          <a:spcPts val="0"/>
                        </a:spcAft>
                      </a:pPr>
                      <a:r>
                        <a:rPr lang="en-GB" sz="1100" dirty="0" err="1">
                          <a:solidFill>
                            <a:schemeClr val="bg1"/>
                          </a:solidFill>
                          <a:effectLst/>
                        </a:rPr>
                        <a:t>Highside</a:t>
                      </a:r>
                      <a:r>
                        <a:rPr lang="en-GB" sz="1100" dirty="0">
                          <a:solidFill>
                            <a:schemeClr val="bg1"/>
                          </a:solidFill>
                          <a:effectLst/>
                        </a:rPr>
                        <a:t> and fell right</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12700" cap="flat" cmpd="sng" algn="ctr">
                      <a:solidFill>
                        <a:schemeClr val="bg1"/>
                      </a:solidFill>
                      <a:prstDash val="solid"/>
                      <a:round/>
                      <a:headEnd type="none" w="med" len="med"/>
                      <a:tailEnd type="none" w="med" len="med"/>
                    </a:lnR>
                    <a:solidFill>
                      <a:schemeClr val="accent1"/>
                    </a:solidFill>
                  </a:tcPr>
                </a:tc>
                <a:tc>
                  <a:txBody>
                    <a:bodyPr/>
                    <a:lstStyle/>
                    <a:p>
                      <a:pPr marL="38100" marR="38100" algn="r">
                        <a:lnSpc>
                          <a:spcPct val="107000"/>
                        </a:lnSpc>
                        <a:spcAft>
                          <a:spcPts val="0"/>
                        </a:spcAft>
                      </a:pPr>
                      <a:r>
                        <a:rPr lang="en-GB" sz="1100" dirty="0">
                          <a:effectLst/>
                        </a:rPr>
                        <a:t>88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38100" marR="38100" algn="r">
                        <a:lnSpc>
                          <a:spcPct val="107000"/>
                        </a:lnSpc>
                        <a:spcAft>
                          <a:spcPts val="0"/>
                        </a:spcAft>
                      </a:pPr>
                      <a:r>
                        <a:rPr lang="en-GB" sz="1100">
                          <a:effectLst/>
                        </a:rPr>
                        <a:t>5.6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93274">
                <a:tc>
                  <a:txBody>
                    <a:bodyPr/>
                    <a:lstStyle/>
                    <a:p>
                      <a:pPr marL="38100" marR="38100">
                        <a:lnSpc>
                          <a:spcPct val="107000"/>
                        </a:lnSpc>
                        <a:spcAft>
                          <a:spcPts val="0"/>
                        </a:spcAft>
                      </a:pPr>
                      <a:r>
                        <a:rPr lang="en-GB" sz="1100" dirty="0">
                          <a:solidFill>
                            <a:schemeClr val="bg1"/>
                          </a:solidFill>
                          <a:effectLst/>
                        </a:rPr>
                        <a:t>Left </a:t>
                      </a:r>
                      <a:r>
                        <a:rPr lang="en-GB" sz="1100" dirty="0" err="1">
                          <a:solidFill>
                            <a:schemeClr val="bg1"/>
                          </a:solidFill>
                          <a:effectLst/>
                        </a:rPr>
                        <a:t>lowside</a:t>
                      </a:r>
                      <a:r>
                        <a:rPr lang="en-GB" sz="1100" dirty="0">
                          <a:solidFill>
                            <a:schemeClr val="bg1"/>
                          </a:solidFill>
                          <a:effectLst/>
                        </a:rPr>
                        <a:t> - fell over to the left</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12700" cap="flat" cmpd="sng" algn="ctr">
                      <a:solidFill>
                        <a:schemeClr val="bg1"/>
                      </a:solidFill>
                      <a:prstDash val="solid"/>
                      <a:round/>
                      <a:headEnd type="none" w="med" len="med"/>
                      <a:tailEnd type="none" w="med" len="med"/>
                    </a:lnR>
                    <a:solidFill>
                      <a:schemeClr val="accent1"/>
                    </a:solidFill>
                  </a:tcPr>
                </a:tc>
                <a:tc>
                  <a:txBody>
                    <a:bodyPr/>
                    <a:lstStyle/>
                    <a:p>
                      <a:pPr marL="38100" marR="38100" algn="r">
                        <a:lnSpc>
                          <a:spcPct val="107000"/>
                        </a:lnSpc>
                        <a:spcAft>
                          <a:spcPts val="0"/>
                        </a:spcAft>
                      </a:pPr>
                      <a:r>
                        <a:rPr lang="en-GB" sz="1100" dirty="0">
                          <a:solidFill>
                            <a:srgbClr val="C00000"/>
                          </a:solidFill>
                          <a:effectLst/>
                        </a:rPr>
                        <a:t>313</a:t>
                      </a:r>
                      <a:endParaRPr lang="en-GB"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38100" marR="38100" algn="r">
                        <a:lnSpc>
                          <a:spcPct val="107000"/>
                        </a:lnSpc>
                        <a:spcAft>
                          <a:spcPts val="0"/>
                        </a:spcAft>
                      </a:pPr>
                      <a:r>
                        <a:rPr lang="en-GB" sz="1100" dirty="0">
                          <a:solidFill>
                            <a:srgbClr val="C00000"/>
                          </a:solidFill>
                          <a:effectLst/>
                        </a:rPr>
                        <a:t>19.8</a:t>
                      </a:r>
                      <a:endParaRPr lang="en-GB"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93274">
                <a:tc>
                  <a:txBody>
                    <a:bodyPr/>
                    <a:lstStyle/>
                    <a:p>
                      <a:pPr marL="38100" marR="38100">
                        <a:lnSpc>
                          <a:spcPct val="107000"/>
                        </a:lnSpc>
                        <a:spcAft>
                          <a:spcPts val="0"/>
                        </a:spcAft>
                      </a:pPr>
                      <a:r>
                        <a:rPr lang="en-GB" sz="1100" dirty="0">
                          <a:solidFill>
                            <a:schemeClr val="bg1"/>
                          </a:solidFill>
                          <a:effectLst/>
                        </a:rPr>
                        <a:t>Right </a:t>
                      </a:r>
                      <a:r>
                        <a:rPr lang="en-GB" sz="1100" dirty="0" err="1">
                          <a:solidFill>
                            <a:schemeClr val="bg1"/>
                          </a:solidFill>
                          <a:effectLst/>
                        </a:rPr>
                        <a:t>lowside</a:t>
                      </a:r>
                      <a:r>
                        <a:rPr lang="en-GB" sz="1100" dirty="0">
                          <a:solidFill>
                            <a:schemeClr val="bg1"/>
                          </a:solidFill>
                          <a:effectLst/>
                        </a:rPr>
                        <a:t> - fell over to the right</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12700" cap="flat" cmpd="sng" algn="ctr">
                      <a:solidFill>
                        <a:schemeClr val="bg1"/>
                      </a:solidFill>
                      <a:prstDash val="solid"/>
                      <a:round/>
                      <a:headEnd type="none" w="med" len="med"/>
                      <a:tailEnd type="none" w="med" len="med"/>
                    </a:lnR>
                    <a:solidFill>
                      <a:schemeClr val="accent1"/>
                    </a:solidFill>
                  </a:tcPr>
                </a:tc>
                <a:tc>
                  <a:txBody>
                    <a:bodyPr/>
                    <a:lstStyle/>
                    <a:p>
                      <a:pPr marL="38100" marR="38100" algn="r">
                        <a:lnSpc>
                          <a:spcPct val="107000"/>
                        </a:lnSpc>
                        <a:spcAft>
                          <a:spcPts val="0"/>
                        </a:spcAft>
                      </a:pPr>
                      <a:r>
                        <a:rPr lang="en-GB" sz="1100" dirty="0">
                          <a:solidFill>
                            <a:srgbClr val="C00000"/>
                          </a:solidFill>
                          <a:effectLst/>
                        </a:rPr>
                        <a:t>244</a:t>
                      </a:r>
                      <a:endParaRPr lang="en-GB"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38100" marR="38100" algn="r">
                        <a:lnSpc>
                          <a:spcPct val="107000"/>
                        </a:lnSpc>
                        <a:spcAft>
                          <a:spcPts val="0"/>
                        </a:spcAft>
                      </a:pPr>
                      <a:r>
                        <a:rPr lang="en-GB" sz="1100" dirty="0">
                          <a:solidFill>
                            <a:srgbClr val="C00000"/>
                          </a:solidFill>
                          <a:effectLst/>
                        </a:rPr>
                        <a:t>15.5</a:t>
                      </a:r>
                      <a:endParaRPr lang="en-GB"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93274">
                <a:tc>
                  <a:txBody>
                    <a:bodyPr/>
                    <a:lstStyle/>
                    <a:p>
                      <a:pPr marL="38100" marR="38100">
                        <a:lnSpc>
                          <a:spcPct val="107000"/>
                        </a:lnSpc>
                        <a:spcAft>
                          <a:spcPts val="0"/>
                        </a:spcAft>
                      </a:pPr>
                      <a:r>
                        <a:rPr lang="en-GB" sz="1100" dirty="0">
                          <a:solidFill>
                            <a:schemeClr val="bg1"/>
                          </a:solidFill>
                          <a:effectLst/>
                        </a:rPr>
                        <a:t>Topside, over the front of the handlebars</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12700" cap="flat" cmpd="sng" algn="ctr">
                      <a:solidFill>
                        <a:schemeClr val="bg1"/>
                      </a:solidFill>
                      <a:prstDash val="solid"/>
                      <a:round/>
                      <a:headEnd type="none" w="med" len="med"/>
                      <a:tailEnd type="none" w="med" len="med"/>
                    </a:lnR>
                    <a:solidFill>
                      <a:schemeClr val="accent1"/>
                    </a:solidFill>
                  </a:tcPr>
                </a:tc>
                <a:tc>
                  <a:txBody>
                    <a:bodyPr/>
                    <a:lstStyle/>
                    <a:p>
                      <a:pPr marL="38100" marR="38100" algn="r">
                        <a:lnSpc>
                          <a:spcPct val="107000"/>
                        </a:lnSpc>
                        <a:spcAft>
                          <a:spcPts val="0"/>
                        </a:spcAft>
                      </a:pPr>
                      <a:r>
                        <a:rPr lang="en-GB" sz="1100" dirty="0">
                          <a:solidFill>
                            <a:srgbClr val="C00000"/>
                          </a:solidFill>
                          <a:effectLst/>
                        </a:rPr>
                        <a:t>288</a:t>
                      </a:r>
                      <a:endParaRPr lang="en-GB"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38100" marR="38100" algn="r">
                        <a:lnSpc>
                          <a:spcPct val="107000"/>
                        </a:lnSpc>
                        <a:spcAft>
                          <a:spcPts val="0"/>
                        </a:spcAft>
                      </a:pPr>
                      <a:r>
                        <a:rPr lang="en-GB" sz="1100" dirty="0">
                          <a:solidFill>
                            <a:srgbClr val="C00000"/>
                          </a:solidFill>
                          <a:effectLst/>
                        </a:rPr>
                        <a:t>18.3</a:t>
                      </a:r>
                      <a:endParaRPr lang="en-GB"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93274">
                <a:tc>
                  <a:txBody>
                    <a:bodyPr/>
                    <a:lstStyle/>
                    <a:p>
                      <a:pPr marL="38100" marR="38100">
                        <a:lnSpc>
                          <a:spcPct val="107000"/>
                        </a:lnSpc>
                        <a:spcAft>
                          <a:spcPts val="0"/>
                        </a:spcAft>
                      </a:pPr>
                      <a:r>
                        <a:rPr lang="en-GB" sz="1100" dirty="0">
                          <a:solidFill>
                            <a:schemeClr val="bg1"/>
                          </a:solidFill>
                          <a:effectLst/>
                        </a:rPr>
                        <a:t>Total</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12700" cap="flat" cmpd="sng" algn="ctr">
                      <a:solidFill>
                        <a:schemeClr val="bg1"/>
                      </a:solidFill>
                      <a:prstDash val="solid"/>
                      <a:round/>
                      <a:headEnd type="none" w="med" len="med"/>
                      <a:tailEnd type="none" w="med" len="med"/>
                    </a:lnR>
                    <a:solidFill>
                      <a:schemeClr val="accent1"/>
                    </a:solidFill>
                  </a:tcPr>
                </a:tc>
                <a:tc>
                  <a:txBody>
                    <a:bodyPr/>
                    <a:lstStyle/>
                    <a:p>
                      <a:pPr marL="38100" marR="38100" algn="r">
                        <a:lnSpc>
                          <a:spcPct val="107000"/>
                        </a:lnSpc>
                        <a:spcAft>
                          <a:spcPts val="0"/>
                        </a:spcAft>
                      </a:pPr>
                      <a:r>
                        <a:rPr lang="en-GB" sz="1100" dirty="0">
                          <a:effectLst/>
                        </a:rPr>
                        <a:t>1578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38100" marR="38100" algn="r">
                        <a:lnSpc>
                          <a:spcPct val="107000"/>
                        </a:lnSpc>
                        <a:spcAft>
                          <a:spcPts val="0"/>
                        </a:spcAft>
                      </a:pPr>
                      <a:r>
                        <a:rPr lang="en-GB" sz="1100" dirty="0">
                          <a:effectLst/>
                        </a:rPr>
                        <a:t>100.0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685745107"/>
              </p:ext>
            </p:extLst>
          </p:nvPr>
        </p:nvGraphicFramePr>
        <p:xfrm>
          <a:off x="5764713" y="1458170"/>
          <a:ext cx="3099776" cy="2621745"/>
        </p:xfrm>
        <a:graphic>
          <a:graphicData uri="http://schemas.openxmlformats.org/drawingml/2006/table">
            <a:tbl>
              <a:tblPr>
                <a:tableStyleId>{5C22544A-7EE6-4342-B048-85BDC9FD1C3A}</a:tableStyleId>
              </a:tblPr>
              <a:tblGrid>
                <a:gridCol w="1567190"/>
                <a:gridCol w="875764"/>
                <a:gridCol w="656822"/>
              </a:tblGrid>
              <a:tr h="291305">
                <a:tc>
                  <a:txBody>
                    <a:bodyPr/>
                    <a:lstStyle/>
                    <a:p>
                      <a:pPr algn="ctr">
                        <a:lnSpc>
                          <a:spcPct val="107000"/>
                        </a:lnSpc>
                        <a:spcAft>
                          <a:spcPts val="0"/>
                        </a:spcAft>
                      </a:pPr>
                      <a:r>
                        <a:rPr lang="en-GB" sz="1100" dirty="0">
                          <a:solidFill>
                            <a:schemeClr val="bg1"/>
                          </a:solidFill>
                          <a:effectLst/>
                        </a:rPr>
                        <a:t> </a:t>
                      </a:r>
                      <a:r>
                        <a:rPr lang="en-GB" sz="1100" dirty="0" smtClean="0">
                          <a:solidFill>
                            <a:schemeClr val="bg1"/>
                          </a:solidFill>
                          <a:effectLst/>
                        </a:rPr>
                        <a:t>Impact on Motorcycle</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solidFill>
                  </a:tcPr>
                </a:tc>
                <a:tc>
                  <a:txBody>
                    <a:bodyPr/>
                    <a:lstStyle/>
                    <a:p>
                      <a:pPr marL="38100" marR="38100" algn="ctr">
                        <a:lnSpc>
                          <a:spcPct val="107000"/>
                        </a:lnSpc>
                        <a:spcAft>
                          <a:spcPts val="0"/>
                        </a:spcAft>
                      </a:pPr>
                      <a:r>
                        <a:rPr lang="en-GB" sz="1100" dirty="0">
                          <a:solidFill>
                            <a:schemeClr val="bg1"/>
                          </a:solidFill>
                          <a:effectLst/>
                        </a:rPr>
                        <a:t>Frequency</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accent1"/>
                    </a:solidFill>
                  </a:tcPr>
                </a:tc>
                <a:tc>
                  <a:txBody>
                    <a:bodyPr/>
                    <a:lstStyle/>
                    <a:p>
                      <a:pPr marL="38100" marR="38100" algn="ctr">
                        <a:lnSpc>
                          <a:spcPct val="107000"/>
                        </a:lnSpc>
                        <a:spcAft>
                          <a:spcPts val="0"/>
                        </a:spcAft>
                      </a:pPr>
                      <a:r>
                        <a:rPr lang="en-GB" sz="1100" dirty="0">
                          <a:solidFill>
                            <a:schemeClr val="bg1"/>
                          </a:solidFill>
                          <a:effectLst/>
                        </a:rPr>
                        <a:t>Percent</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accent1"/>
                    </a:solidFill>
                  </a:tcPr>
                </a:tc>
              </a:tr>
              <a:tr h="291305">
                <a:tc>
                  <a:txBody>
                    <a:bodyPr/>
                    <a:lstStyle/>
                    <a:p>
                      <a:pPr marL="38100" marR="38100">
                        <a:lnSpc>
                          <a:spcPct val="107000"/>
                        </a:lnSpc>
                        <a:spcAft>
                          <a:spcPts val="0"/>
                        </a:spcAft>
                      </a:pPr>
                      <a:r>
                        <a:rPr lang="en-GB" sz="1100" dirty="0">
                          <a:solidFill>
                            <a:schemeClr val="bg1"/>
                          </a:solidFill>
                          <a:effectLst/>
                        </a:rPr>
                        <a:t>No Answer</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gn="r">
                        <a:lnSpc>
                          <a:spcPct val="107000"/>
                        </a:lnSpc>
                        <a:spcAft>
                          <a:spcPts val="0"/>
                        </a:spcAft>
                      </a:pPr>
                      <a:r>
                        <a:rPr lang="en-GB" sz="1100" dirty="0">
                          <a:effectLst/>
                        </a:rPr>
                        <a:t>785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100" dirty="0">
                          <a:effectLst/>
                        </a:rPr>
                        <a:t>49.7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91305">
                <a:tc>
                  <a:txBody>
                    <a:bodyPr/>
                    <a:lstStyle/>
                    <a:p>
                      <a:pPr marL="38100" marR="38100">
                        <a:lnSpc>
                          <a:spcPct val="107000"/>
                        </a:lnSpc>
                        <a:spcAft>
                          <a:spcPts val="0"/>
                        </a:spcAft>
                      </a:pPr>
                      <a:r>
                        <a:rPr lang="en-GB" sz="1100" dirty="0">
                          <a:solidFill>
                            <a:schemeClr val="bg1"/>
                          </a:solidFill>
                          <a:effectLst/>
                        </a:rPr>
                        <a:t>Don't know</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gn="r">
                        <a:lnSpc>
                          <a:spcPct val="107000"/>
                        </a:lnSpc>
                        <a:spcAft>
                          <a:spcPts val="0"/>
                        </a:spcAft>
                      </a:pPr>
                      <a:r>
                        <a:rPr lang="en-GB" sz="1100">
                          <a:effectLst/>
                        </a:rPr>
                        <a:t>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1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91305">
                <a:tc>
                  <a:txBody>
                    <a:bodyPr/>
                    <a:lstStyle/>
                    <a:p>
                      <a:pPr marL="38100" marR="38100" lvl="0" indent="0" algn="l" defTabSz="457200" rtl="0" eaLnBrk="1" fontAlgn="auto" latinLnBrk="0" hangingPunct="1">
                        <a:lnSpc>
                          <a:spcPct val="107000"/>
                        </a:lnSpc>
                        <a:spcBef>
                          <a:spcPts val="0"/>
                        </a:spcBef>
                        <a:spcAft>
                          <a:spcPts val="0"/>
                        </a:spcAft>
                        <a:buClrTx/>
                        <a:buSzTx/>
                        <a:buFontTx/>
                        <a:buNone/>
                        <a:tabLst/>
                        <a:defRPr/>
                      </a:pPr>
                      <a:r>
                        <a:rPr lang="en-GB" sz="1200" dirty="0" smtClean="0">
                          <a:solidFill>
                            <a:schemeClr val="bg1"/>
                          </a:solidFill>
                          <a:effectLst/>
                        </a:rPr>
                        <a:t>Other</a:t>
                      </a:r>
                      <a:endParaRPr lang="en-GB" sz="12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gn="r">
                        <a:lnSpc>
                          <a:spcPct val="107000"/>
                        </a:lnSpc>
                        <a:spcAft>
                          <a:spcPts val="0"/>
                        </a:spcAft>
                      </a:pPr>
                      <a:r>
                        <a:rPr lang="en-GB" sz="1100" dirty="0">
                          <a:effectLst/>
                        </a:rPr>
                        <a:t>50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100" dirty="0">
                          <a:effectLst/>
                        </a:rPr>
                        <a:t>3.2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91305">
                <a:tc>
                  <a:txBody>
                    <a:bodyPr/>
                    <a:lstStyle/>
                    <a:p>
                      <a:pPr marL="38100" marR="38100">
                        <a:lnSpc>
                          <a:spcPct val="107000"/>
                        </a:lnSpc>
                        <a:spcAft>
                          <a:spcPts val="0"/>
                        </a:spcAft>
                      </a:pPr>
                      <a:r>
                        <a:rPr lang="en-GB" sz="1100" dirty="0">
                          <a:solidFill>
                            <a:schemeClr val="bg1"/>
                          </a:solidFill>
                          <a:effectLst/>
                        </a:rPr>
                        <a:t>Frontal</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gn="r">
                        <a:lnSpc>
                          <a:spcPct val="107000"/>
                        </a:lnSpc>
                        <a:spcAft>
                          <a:spcPts val="0"/>
                        </a:spcAft>
                      </a:pPr>
                      <a:r>
                        <a:rPr lang="en-GB" sz="1100" dirty="0">
                          <a:solidFill>
                            <a:srgbClr val="C00000"/>
                          </a:solidFill>
                          <a:effectLst/>
                        </a:rPr>
                        <a:t>243</a:t>
                      </a:r>
                      <a:endParaRPr lang="en-GB"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100" dirty="0">
                          <a:solidFill>
                            <a:srgbClr val="C00000"/>
                          </a:solidFill>
                          <a:effectLst/>
                        </a:rPr>
                        <a:t>15.4</a:t>
                      </a:r>
                      <a:endParaRPr lang="en-GB"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91305">
                <a:tc>
                  <a:txBody>
                    <a:bodyPr/>
                    <a:lstStyle/>
                    <a:p>
                      <a:pPr marL="38100" marR="38100" lvl="0" indent="0" algn="l" defTabSz="457200" rtl="0" eaLnBrk="1" fontAlgn="auto" latinLnBrk="0" hangingPunct="1">
                        <a:lnSpc>
                          <a:spcPct val="107000"/>
                        </a:lnSpc>
                        <a:spcBef>
                          <a:spcPts val="0"/>
                        </a:spcBef>
                        <a:spcAft>
                          <a:spcPts val="0"/>
                        </a:spcAft>
                        <a:buClrTx/>
                        <a:buSzTx/>
                        <a:buFontTx/>
                        <a:buNone/>
                        <a:tabLst/>
                        <a:defRPr/>
                      </a:pPr>
                      <a:r>
                        <a:rPr lang="en-GB" sz="1400" dirty="0" smtClean="0">
                          <a:solidFill>
                            <a:schemeClr val="bg1"/>
                          </a:solidFill>
                          <a:effectLst/>
                        </a:rPr>
                        <a:t>Lateral - right side</a:t>
                      </a:r>
                      <a:endParaRPr lang="en-GB" sz="1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gn="r">
                        <a:lnSpc>
                          <a:spcPct val="107000"/>
                        </a:lnSpc>
                        <a:spcAft>
                          <a:spcPts val="0"/>
                        </a:spcAft>
                      </a:pPr>
                      <a:r>
                        <a:rPr lang="en-GB" sz="1100" dirty="0">
                          <a:effectLst/>
                        </a:rPr>
                        <a:t>195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100" dirty="0">
                          <a:effectLst/>
                        </a:rPr>
                        <a:t>12.4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91305">
                <a:tc>
                  <a:txBody>
                    <a:bodyPr/>
                    <a:lstStyle/>
                    <a:p>
                      <a:pPr marL="38100" marR="38100">
                        <a:lnSpc>
                          <a:spcPct val="107000"/>
                        </a:lnSpc>
                        <a:spcAft>
                          <a:spcPts val="0"/>
                        </a:spcAft>
                      </a:pPr>
                      <a:r>
                        <a:rPr lang="en-GB" sz="1100" dirty="0">
                          <a:solidFill>
                            <a:schemeClr val="bg1"/>
                          </a:solidFill>
                          <a:effectLst/>
                        </a:rPr>
                        <a:t>Lateral - left side</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gn="r">
                        <a:lnSpc>
                          <a:spcPct val="107000"/>
                        </a:lnSpc>
                        <a:spcAft>
                          <a:spcPts val="0"/>
                        </a:spcAft>
                      </a:pPr>
                      <a:r>
                        <a:rPr lang="en-GB" sz="1100" dirty="0">
                          <a:effectLst/>
                        </a:rPr>
                        <a:t>160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100">
                          <a:effectLst/>
                        </a:rPr>
                        <a:t>10.1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91305">
                <a:tc>
                  <a:txBody>
                    <a:bodyPr/>
                    <a:lstStyle/>
                    <a:p>
                      <a:pPr marL="38100" marR="38100">
                        <a:lnSpc>
                          <a:spcPct val="107000"/>
                        </a:lnSpc>
                        <a:spcAft>
                          <a:spcPts val="0"/>
                        </a:spcAft>
                      </a:pPr>
                      <a:r>
                        <a:rPr lang="en-GB" sz="1100" dirty="0">
                          <a:solidFill>
                            <a:schemeClr val="bg1"/>
                          </a:solidFill>
                          <a:effectLst/>
                        </a:rPr>
                        <a:t>Rear end</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gn="r">
                        <a:lnSpc>
                          <a:spcPct val="107000"/>
                        </a:lnSpc>
                        <a:spcAft>
                          <a:spcPts val="0"/>
                        </a:spcAft>
                      </a:pPr>
                      <a:r>
                        <a:rPr lang="en-GB" sz="1100" dirty="0">
                          <a:effectLst/>
                        </a:rPr>
                        <a:t>142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100">
                          <a:effectLst/>
                        </a:rPr>
                        <a:t>9.0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91305">
                <a:tc>
                  <a:txBody>
                    <a:bodyPr/>
                    <a:lstStyle/>
                    <a:p>
                      <a:pPr marL="38100" marR="38100">
                        <a:lnSpc>
                          <a:spcPct val="107000"/>
                        </a:lnSpc>
                        <a:spcAft>
                          <a:spcPts val="0"/>
                        </a:spcAft>
                      </a:pPr>
                      <a:r>
                        <a:rPr lang="en-GB" sz="1100" dirty="0">
                          <a:solidFill>
                            <a:schemeClr val="bg1"/>
                          </a:solidFill>
                          <a:effectLst/>
                        </a:rPr>
                        <a:t>Total</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gn="r">
                        <a:lnSpc>
                          <a:spcPct val="107000"/>
                        </a:lnSpc>
                        <a:spcAft>
                          <a:spcPts val="0"/>
                        </a:spcAft>
                      </a:pPr>
                      <a:r>
                        <a:rPr lang="en-GB" sz="1100">
                          <a:effectLst/>
                        </a:rPr>
                        <a:t>1578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100" dirty="0">
                          <a:effectLst/>
                        </a:rPr>
                        <a:t>100.0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sp>
        <p:nvSpPr>
          <p:cNvPr id="3" name="Oval 2"/>
          <p:cNvSpPr/>
          <p:nvPr/>
        </p:nvSpPr>
        <p:spPr>
          <a:xfrm>
            <a:off x="4417454" y="1308811"/>
            <a:ext cx="611642" cy="3004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7866845" y="2431959"/>
            <a:ext cx="1107582" cy="463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696236" y="4092794"/>
            <a:ext cx="1455313" cy="10973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a:xfrm>
            <a:off x="10986133" y="6118635"/>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10</a:t>
            </a:fld>
            <a:endParaRPr lang="en-US" sz="1800" b="1" dirty="0">
              <a:solidFill>
                <a:schemeClr val="bg1"/>
              </a:solidFill>
              <a:effectLst>
                <a:outerShdw blurRad="38100" dist="38100" dir="2700000" algn="tl">
                  <a:srgbClr val="000000">
                    <a:alpha val="43137"/>
                  </a:srgbClr>
                </a:outerShdw>
              </a:effectLst>
            </a:endParaRPr>
          </a:p>
        </p:txBody>
      </p:sp>
      <p:pic>
        <p:nvPicPr>
          <p:cNvPr id="4" name="Slide t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105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7308" fill="hold"/>
                                        <p:tgtEl>
                                          <p:spTgt spid="4"/>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bldLst>
      <p:bldP spid="3"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Trajectory of rider Left Hand Traffic (LHT) and Right Hand Traffic (RHT)</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21910310"/>
              </p:ext>
            </p:extLst>
          </p:nvPr>
        </p:nvGraphicFramePr>
        <p:xfrm>
          <a:off x="2328386" y="1979136"/>
          <a:ext cx="5295265" cy="2980103"/>
        </p:xfrm>
        <a:graphic>
          <a:graphicData uri="http://schemas.openxmlformats.org/drawingml/2006/table">
            <a:tbl>
              <a:tblPr firstRow="1" firstCol="1" bandRow="1">
                <a:tableStyleId>{5C22544A-7EE6-4342-B048-85BDC9FD1C3A}</a:tableStyleId>
              </a:tblPr>
              <a:tblGrid>
                <a:gridCol w="2600960"/>
                <a:gridCol w="1344295"/>
                <a:gridCol w="1350010"/>
              </a:tblGrid>
              <a:tr h="220257">
                <a:tc>
                  <a:txBody>
                    <a:bodyPr/>
                    <a:lstStyle/>
                    <a:p>
                      <a:pPr algn="ctr"/>
                      <a:r>
                        <a:rPr lang="de-AT" sz="1200" dirty="0">
                          <a:effectLst/>
                        </a:rPr>
                        <a:t>Right Hand Traffic</a:t>
                      </a:r>
                      <a:endParaRPr lang="en-GB"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200">
                          <a:effectLst/>
                        </a:rPr>
                        <a:t>Frequency</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200">
                          <a:effectLst/>
                        </a:rPr>
                        <a:t>Percent</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7300">
                <a:tc>
                  <a:txBody>
                    <a:bodyPr/>
                    <a:lstStyle/>
                    <a:p>
                      <a:pPr algn="r"/>
                      <a:r>
                        <a:rPr lang="de-AT" sz="1200">
                          <a:effectLst/>
                        </a:rPr>
                        <a:t>Highside and fell left</a:t>
                      </a:r>
                      <a:endPar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61</a:t>
                      </a:r>
                      <a:endPar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10.3</a:t>
                      </a:r>
                      <a:endPar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0257">
                <a:tc>
                  <a:txBody>
                    <a:bodyPr/>
                    <a:lstStyle/>
                    <a:p>
                      <a:pPr algn="r"/>
                      <a:r>
                        <a:rPr lang="de-AT" sz="1200">
                          <a:effectLst/>
                        </a:rPr>
                        <a:t>Highside and fell right</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76</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12.8</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0257">
                <a:tc>
                  <a:txBody>
                    <a:bodyPr/>
                    <a:lstStyle/>
                    <a:p>
                      <a:pPr algn="r"/>
                      <a:r>
                        <a:rPr lang="de-AT" sz="1200">
                          <a:effectLst/>
                        </a:rPr>
                        <a:t>Left low-side - fell to the left</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dirty="0">
                          <a:solidFill>
                            <a:srgbClr val="FF0000"/>
                          </a:solidFill>
                          <a:effectLst/>
                        </a:rPr>
                        <a:t>251</a:t>
                      </a:r>
                      <a:endParaRPr lang="en-GB" sz="1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dirty="0">
                          <a:solidFill>
                            <a:srgbClr val="FF0000"/>
                          </a:solidFill>
                          <a:effectLst/>
                        </a:rPr>
                        <a:t>42.3</a:t>
                      </a:r>
                      <a:endParaRPr lang="en-GB" sz="1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0257">
                <a:tc>
                  <a:txBody>
                    <a:bodyPr/>
                    <a:lstStyle/>
                    <a:p>
                      <a:pPr algn="r"/>
                      <a:r>
                        <a:rPr lang="de-AT" sz="1200">
                          <a:effectLst/>
                        </a:rPr>
                        <a:t>Right low-side - fell to the right</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206</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34.7</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349976">
                <a:tc>
                  <a:txBody>
                    <a:bodyPr/>
                    <a:lstStyle/>
                    <a:p>
                      <a:pPr algn="l"/>
                      <a:r>
                        <a:rPr lang="de-AT" sz="1200">
                          <a:effectLst/>
                        </a:rPr>
                        <a:t>Total</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594</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100</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0257">
                <a:tc>
                  <a:txBody>
                    <a:bodyPr/>
                    <a:lstStyle/>
                    <a:p>
                      <a:pPr algn="ctr"/>
                      <a:r>
                        <a:rPr lang="de-AT" sz="1200">
                          <a:effectLst/>
                        </a:rPr>
                        <a:t>Left Hand Traffic</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200" dirty="0">
                          <a:solidFill>
                            <a:schemeClr val="bg1"/>
                          </a:solidFill>
                          <a:effectLst/>
                        </a:rPr>
                        <a:t>Frequency</a:t>
                      </a:r>
                      <a:endParaRPr lang="en-GB"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75000"/>
                      </a:schemeClr>
                    </a:solidFill>
                  </a:tcPr>
                </a:tc>
                <a:tc>
                  <a:txBody>
                    <a:bodyPr/>
                    <a:lstStyle/>
                    <a:p>
                      <a:pPr algn="ctr"/>
                      <a:r>
                        <a:rPr lang="de-AT" sz="1200" dirty="0">
                          <a:solidFill>
                            <a:schemeClr val="bg1"/>
                          </a:solidFill>
                          <a:effectLst/>
                        </a:rPr>
                        <a:t>Percent</a:t>
                      </a:r>
                      <a:endParaRPr lang="en-GB"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75000"/>
                      </a:schemeClr>
                    </a:solidFill>
                  </a:tcPr>
                </a:tc>
              </a:tr>
              <a:tr h="220257">
                <a:tc>
                  <a:txBody>
                    <a:bodyPr/>
                    <a:lstStyle/>
                    <a:p>
                      <a:pPr algn="r"/>
                      <a:r>
                        <a:rPr lang="de-AT" sz="1200">
                          <a:effectLst/>
                        </a:rPr>
                        <a:t>Highside and fell left</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dirty="0">
                          <a:effectLst/>
                        </a:rPr>
                        <a:t>14</a:t>
                      </a:r>
                      <a:endPar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dirty="0">
                          <a:effectLst/>
                        </a:rPr>
                        <a:t>11.3</a:t>
                      </a:r>
                      <a:endPar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0257">
                <a:tc>
                  <a:txBody>
                    <a:bodyPr/>
                    <a:lstStyle/>
                    <a:p>
                      <a:pPr algn="r"/>
                      <a:r>
                        <a:rPr lang="de-AT" sz="1200">
                          <a:effectLst/>
                        </a:rPr>
                        <a:t>Highside and fell right</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12</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9.7</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0257">
                <a:tc>
                  <a:txBody>
                    <a:bodyPr/>
                    <a:lstStyle/>
                    <a:p>
                      <a:pPr algn="r"/>
                      <a:r>
                        <a:rPr lang="de-AT" sz="1200">
                          <a:effectLst/>
                        </a:rPr>
                        <a:t>Left low-side - fell to the left</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dirty="0">
                          <a:solidFill>
                            <a:srgbClr val="FF0000"/>
                          </a:solidFill>
                          <a:effectLst/>
                        </a:rPr>
                        <a:t>61</a:t>
                      </a:r>
                      <a:endParaRPr lang="en-GB" sz="1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dirty="0">
                          <a:solidFill>
                            <a:srgbClr val="FF0000"/>
                          </a:solidFill>
                          <a:effectLst/>
                        </a:rPr>
                        <a:t>49.2</a:t>
                      </a:r>
                      <a:endParaRPr lang="en-GB" sz="1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0257">
                <a:tc>
                  <a:txBody>
                    <a:bodyPr/>
                    <a:lstStyle/>
                    <a:p>
                      <a:pPr algn="r"/>
                      <a:r>
                        <a:rPr lang="de-AT" sz="1200">
                          <a:effectLst/>
                        </a:rPr>
                        <a:t>Right low-side - fell to the right</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37</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29.8</a:t>
                      </a: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0257">
                <a:tc>
                  <a:txBody>
                    <a:bodyPr/>
                    <a:lstStyle/>
                    <a:p>
                      <a:pPr algn="l"/>
                      <a:r>
                        <a:rPr lang="de-AT" sz="1200">
                          <a:effectLst/>
                        </a:rPr>
                        <a:t>Total</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124</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100</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0257">
                <a:tc>
                  <a:txBody>
                    <a:bodyPr/>
                    <a:lstStyle/>
                    <a:p>
                      <a:pPr algn="l"/>
                      <a:r>
                        <a:rPr lang="de-AT" sz="1200">
                          <a:effectLst/>
                        </a:rPr>
                        <a:t> </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a:effectLst/>
                        </a:rPr>
                        <a:t> </a:t>
                      </a:r>
                      <a:endParaRPr lang="en-GB"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200" dirty="0">
                          <a:effectLst/>
                        </a:rPr>
                        <a:t> </a:t>
                      </a:r>
                      <a:endParaRPr lang="en-GB"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bl>
          </a:graphicData>
        </a:graphic>
      </p:graphicFrame>
      <p:sp>
        <p:nvSpPr>
          <p:cNvPr id="6" name="Rectangle 5"/>
          <p:cNvSpPr/>
          <p:nvPr/>
        </p:nvSpPr>
        <p:spPr>
          <a:xfrm>
            <a:off x="1082040" y="4959236"/>
            <a:ext cx="7444740" cy="830997"/>
          </a:xfrm>
          <a:prstGeom prst="rect">
            <a:avLst/>
          </a:prstGeom>
        </p:spPr>
        <p:txBody>
          <a:bodyPr wrap="square">
            <a:spAutoFit/>
          </a:bodyPr>
          <a:lstStyle/>
          <a:p>
            <a:r>
              <a:rPr lang="en-GB" sz="1600" dirty="0">
                <a:latin typeface="Arial" panose="020B0604020202020204" pitchFamily="34" charset="0"/>
                <a:ea typeface="Times New Roman" panose="02020603050405020304" pitchFamily="18" charset="0"/>
                <a:cs typeface="Times New Roman" panose="02020603050405020304" pitchFamily="18" charset="0"/>
              </a:rPr>
              <a:t>Of those travelling on the right of the road n.251 (42.3%) indicated that their trajectory was Left low-side while n.61 (49.2%) of those travelling in left hand traffic indicated that their trajectory was also Left </a:t>
            </a:r>
            <a:r>
              <a:rPr lang="en-GB" sz="1600" dirty="0" smtClean="0">
                <a:latin typeface="Arial" panose="020B0604020202020204" pitchFamily="34" charset="0"/>
                <a:ea typeface="Times New Roman" panose="02020603050405020304" pitchFamily="18" charset="0"/>
                <a:cs typeface="Times New Roman" panose="02020603050405020304" pitchFamily="18" charset="0"/>
              </a:rPr>
              <a:t>low-side.</a:t>
            </a:r>
            <a:endParaRPr lang="en-GB" sz="1600" dirty="0"/>
          </a:p>
        </p:txBody>
      </p:sp>
      <p:sp>
        <p:nvSpPr>
          <p:cNvPr id="3" name="Slide Number Placeholder 2"/>
          <p:cNvSpPr>
            <a:spLocks noGrp="1"/>
          </p:cNvSpPr>
          <p:nvPr>
            <p:ph type="sldNum" sz="quarter" idx="12"/>
          </p:nvPr>
        </p:nvSpPr>
        <p:spPr>
          <a:xfrm>
            <a:off x="11179317" y="6195908"/>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11</a:t>
            </a:fld>
            <a:endParaRPr lang="en-US" sz="1800" b="1" dirty="0">
              <a:solidFill>
                <a:schemeClr val="bg1"/>
              </a:solidFill>
              <a:effectLst>
                <a:outerShdw blurRad="38100" dist="38100" dir="2700000" algn="tl">
                  <a:srgbClr val="000000">
                    <a:alpha val="43137"/>
                  </a:srgbClr>
                </a:outerShdw>
              </a:effectLst>
            </a:endParaRPr>
          </a:p>
        </p:txBody>
      </p:sp>
      <p:pic>
        <p:nvPicPr>
          <p:cNvPr id="4" name="Slide elev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16539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088" y="274746"/>
            <a:ext cx="8596668" cy="626772"/>
          </a:xfrm>
        </p:spPr>
        <p:txBody>
          <a:bodyPr>
            <a:normAutofit fontScale="90000"/>
          </a:bodyPr>
          <a:lstStyle/>
          <a:p>
            <a:pPr algn="ctr"/>
            <a:r>
              <a:rPr lang="en-GB" dirty="0"/>
              <a:t>T</a:t>
            </a:r>
            <a:r>
              <a:rPr lang="en-GB" dirty="0" smtClean="0"/>
              <a:t>he Mechanism: Trajectory - injuries   </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92360184"/>
              </p:ext>
            </p:extLst>
          </p:nvPr>
        </p:nvGraphicFramePr>
        <p:xfrm>
          <a:off x="906092" y="888677"/>
          <a:ext cx="7259115" cy="2759710"/>
        </p:xfrm>
        <a:graphic>
          <a:graphicData uri="http://schemas.openxmlformats.org/drawingml/2006/table">
            <a:tbl>
              <a:tblPr firstRow="1" firstCol="1" bandRow="1">
                <a:tableStyleId>{5C22544A-7EE6-4342-B048-85BDC9FD1C3A}</a:tableStyleId>
              </a:tblPr>
              <a:tblGrid>
                <a:gridCol w="2108538"/>
                <a:gridCol w="452713"/>
                <a:gridCol w="670898"/>
                <a:gridCol w="670898"/>
                <a:gridCol w="670898"/>
                <a:gridCol w="671687"/>
                <a:gridCol w="671687"/>
                <a:gridCol w="670898"/>
                <a:gridCol w="670898"/>
              </a:tblGrid>
              <a:tr h="542925">
                <a:tc rowSpan="2">
                  <a:txBody>
                    <a:bodyPr/>
                    <a:lstStyle/>
                    <a:p>
                      <a:pPr algn="ctr"/>
                      <a:r>
                        <a:rPr lang="de-AT" sz="1000" dirty="0">
                          <a:effectLst/>
                        </a:rPr>
                        <a:t>Trajectory</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gridSpan="2">
                  <a:txBody>
                    <a:bodyPr/>
                    <a:lstStyle/>
                    <a:p>
                      <a:pPr algn="ctr"/>
                      <a:r>
                        <a:rPr lang="de-AT" sz="1000">
                          <a:effectLst/>
                        </a:rPr>
                        <a:t>Lower limbs, including knees, feet and/or ankles</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gridSpan="2">
                  <a:txBody>
                    <a:bodyPr/>
                    <a:lstStyle/>
                    <a:p>
                      <a:pPr algn="ctr"/>
                      <a:r>
                        <a:rPr lang="de-AT" sz="1000">
                          <a:effectLst/>
                        </a:rPr>
                        <a:t>Upper limbs - arms, elbows, wrists, hands</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gridSpan="2">
                  <a:txBody>
                    <a:bodyPr/>
                    <a:lstStyle/>
                    <a:p>
                      <a:pPr algn="ctr"/>
                      <a:r>
                        <a:rPr lang="de-AT" sz="1000">
                          <a:effectLst/>
                        </a:rPr>
                        <a:t>Pelvic internal</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gridSpan="2">
                  <a:txBody>
                    <a:bodyPr/>
                    <a:lstStyle/>
                    <a:p>
                      <a:pPr algn="ctr"/>
                      <a:r>
                        <a:rPr lang="de-AT" sz="1000">
                          <a:effectLst/>
                        </a:rPr>
                        <a:t>Pelvic external</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r>
              <a:tr h="74930">
                <a:tc vMerge="1">
                  <a:txBody>
                    <a:bodyPr/>
                    <a:lstStyle/>
                    <a:p>
                      <a:endParaRPr lang="en-GB"/>
                    </a:p>
                  </a:txBody>
                  <a:tcPr/>
                </a:tc>
                <a:tc>
                  <a:txBody>
                    <a:bodyPr/>
                    <a:lstStyle/>
                    <a:p>
                      <a:pPr algn="ctr"/>
                      <a:r>
                        <a:rPr lang="de-AT" sz="1000">
                          <a:effectLst/>
                        </a:rPr>
                        <a:t>Fr </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Fr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Fr </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Fr </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90500">
                <a:tc>
                  <a:txBody>
                    <a:bodyPr/>
                    <a:lstStyle/>
                    <a:p>
                      <a:pPr algn="r"/>
                      <a:r>
                        <a:rPr lang="de-AT" sz="1000">
                          <a:effectLst/>
                        </a:rPr>
                        <a:t>Fell backwards</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90500">
                <a:tc>
                  <a:txBody>
                    <a:bodyPr/>
                    <a:lstStyle/>
                    <a:p>
                      <a:pPr algn="r"/>
                      <a:r>
                        <a:rPr lang="de-AT" sz="1000">
                          <a:effectLst/>
                        </a:rPr>
                        <a:t>Highside and fell left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90500">
                <a:tc>
                  <a:txBody>
                    <a:bodyPr/>
                    <a:lstStyle/>
                    <a:p>
                      <a:pPr algn="r"/>
                      <a:r>
                        <a:rPr lang="de-AT" sz="1000">
                          <a:effectLst/>
                        </a:rPr>
                        <a:t>Highside and fell right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7.0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7.8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90500">
                <a:tc>
                  <a:txBody>
                    <a:bodyPr/>
                    <a:lstStyle/>
                    <a:p>
                      <a:pPr algn="r"/>
                      <a:r>
                        <a:rPr lang="de-AT" sz="1000">
                          <a:effectLst/>
                        </a:rPr>
                        <a:t>Left low-side - fell over to the left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129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19.2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20.6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19.8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314325">
                <a:tc>
                  <a:txBody>
                    <a:bodyPr/>
                    <a:lstStyle/>
                    <a:p>
                      <a:pPr algn="r"/>
                      <a:r>
                        <a:rPr lang="de-AT" sz="1000">
                          <a:effectLst/>
                        </a:rPr>
                        <a:t>Right low-side - fell over to the right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97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14.4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75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14.3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11.0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11.6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304800">
                <a:tc>
                  <a:txBody>
                    <a:bodyPr/>
                    <a:lstStyle/>
                    <a:p>
                      <a:pPr algn="r"/>
                      <a:r>
                        <a:rPr lang="de-AT" sz="1000">
                          <a:effectLst/>
                        </a:rPr>
                        <a:t>Topside, over the front of the handlebars</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130</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solidFill>
                            <a:srgbClr val="FF0000"/>
                          </a:solidFill>
                          <a:effectLst/>
                        </a:rPr>
                        <a:t>19.3</a:t>
                      </a:r>
                      <a:endParaRPr lang="en-GB"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123</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23.4</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27</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37.0</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18</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20.9</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59385">
                <a:tc>
                  <a:txBody>
                    <a:bodyPr/>
                    <a:lstStyle/>
                    <a:p>
                      <a:pPr algn="r"/>
                      <a:r>
                        <a:rPr lang="de-AT" sz="1000">
                          <a:effectLst/>
                        </a:rPr>
                        <a:t>Other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12.3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11.6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32080">
                <a:tc>
                  <a:txBody>
                    <a:bodyPr/>
                    <a:lstStyle/>
                    <a:p>
                      <a:pPr algn="r"/>
                      <a:r>
                        <a:rPr lang="de-AT" sz="1000">
                          <a:effectLst/>
                        </a:rPr>
                        <a:t>Uncertain/No Answer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160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23.8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20.2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21.9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24.4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90500">
                <a:tc>
                  <a:txBody>
                    <a:bodyPr/>
                    <a:lstStyle/>
                    <a:p>
                      <a:pPr algn="r"/>
                      <a:r>
                        <a:rPr lang="de-AT" sz="1000">
                          <a:effectLst/>
                        </a:rPr>
                        <a:t>Total</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672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525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73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effectLst/>
                        </a:rPr>
                        <a:t>100.0</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99472982"/>
              </p:ext>
            </p:extLst>
          </p:nvPr>
        </p:nvGraphicFramePr>
        <p:xfrm>
          <a:off x="906090" y="3661537"/>
          <a:ext cx="7259116" cy="2192655"/>
        </p:xfrm>
        <a:graphic>
          <a:graphicData uri="http://schemas.openxmlformats.org/drawingml/2006/table">
            <a:tbl>
              <a:tblPr firstRow="1" firstCol="1" bandRow="1">
                <a:tableStyleId>{5C22544A-7EE6-4342-B048-85BDC9FD1C3A}</a:tableStyleId>
              </a:tblPr>
              <a:tblGrid>
                <a:gridCol w="1890354"/>
                <a:gridCol w="670898"/>
                <a:gridCol w="670898"/>
                <a:gridCol w="670898"/>
                <a:gridCol w="670898"/>
                <a:gridCol w="671687"/>
                <a:gridCol w="671687"/>
                <a:gridCol w="670898"/>
                <a:gridCol w="670898"/>
              </a:tblGrid>
              <a:tr h="190500">
                <a:tc rowSpan="2">
                  <a:txBody>
                    <a:bodyPr/>
                    <a:lstStyle/>
                    <a:p>
                      <a:pPr algn="ctr"/>
                      <a:r>
                        <a:rPr lang="de-AT" sz="1000" dirty="0">
                          <a:effectLst/>
                        </a:rPr>
                        <a:t>Trajectory</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gridSpan="2">
                  <a:txBody>
                    <a:bodyPr/>
                    <a:lstStyle/>
                    <a:p>
                      <a:pPr algn="ctr"/>
                      <a:r>
                        <a:rPr lang="de-AT" sz="1000">
                          <a:effectLst/>
                        </a:rPr>
                        <a:t>Abdomen internal</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gridSpan="2">
                  <a:txBody>
                    <a:bodyPr/>
                    <a:lstStyle/>
                    <a:p>
                      <a:pPr algn="ctr"/>
                      <a:r>
                        <a:rPr lang="de-AT" sz="1000">
                          <a:effectLst/>
                        </a:rPr>
                        <a:t>Abdomen external</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gridSpan="2">
                  <a:txBody>
                    <a:bodyPr/>
                    <a:lstStyle/>
                    <a:p>
                      <a:pPr algn="ctr"/>
                      <a:r>
                        <a:rPr lang="de-AT" sz="1000" dirty="0">
                          <a:effectLst/>
                        </a:rPr>
                        <a:t>Chest internal</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gridSpan="2">
                  <a:txBody>
                    <a:bodyPr/>
                    <a:lstStyle/>
                    <a:p>
                      <a:pPr algn="ctr"/>
                      <a:r>
                        <a:rPr lang="de-AT" sz="1000">
                          <a:effectLst/>
                        </a:rPr>
                        <a:t>Chest external</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r>
              <a:tr h="98425">
                <a:tc vMerge="1">
                  <a:txBody>
                    <a:bodyPr/>
                    <a:lstStyle/>
                    <a:p>
                      <a:endParaRPr lang="en-GB"/>
                    </a:p>
                  </a:txBody>
                  <a:tcPr/>
                </a:tc>
                <a:tc>
                  <a:txBody>
                    <a:bodyPr/>
                    <a:lstStyle/>
                    <a:p>
                      <a:pPr algn="ctr"/>
                      <a:r>
                        <a:rPr lang="de-AT" sz="1000">
                          <a:effectLst/>
                        </a:rPr>
                        <a:t>Fr </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Fr </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Fr </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Fr </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55245">
                <a:tc>
                  <a:txBody>
                    <a:bodyPr/>
                    <a:lstStyle/>
                    <a:p>
                      <a:pPr algn="r"/>
                      <a:r>
                        <a:rPr lang="de-AT" sz="1000">
                          <a:effectLst/>
                        </a:rPr>
                        <a:t>Fell backwards</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44450">
                <a:tc>
                  <a:txBody>
                    <a:bodyPr/>
                    <a:lstStyle/>
                    <a:p>
                      <a:pPr algn="r"/>
                      <a:r>
                        <a:rPr lang="de-AT" sz="1000">
                          <a:effectLst/>
                        </a:rPr>
                        <a:t>Highside and fell left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44450">
                <a:tc>
                  <a:txBody>
                    <a:bodyPr/>
                    <a:lstStyle/>
                    <a:p>
                      <a:pPr algn="r"/>
                      <a:r>
                        <a:rPr lang="de-AT" sz="1000">
                          <a:effectLst/>
                        </a:rPr>
                        <a:t>Highside and fell right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12.4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33985">
                <a:tc>
                  <a:txBody>
                    <a:bodyPr/>
                    <a:lstStyle/>
                    <a:p>
                      <a:pPr algn="r"/>
                      <a:r>
                        <a:rPr lang="de-AT" sz="1000">
                          <a:effectLst/>
                        </a:rPr>
                        <a:t>Left low-side - fell over to the left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14.0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17.3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22.5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44450">
                <a:tc>
                  <a:txBody>
                    <a:bodyPr/>
                    <a:lstStyle/>
                    <a:p>
                      <a:pPr algn="r"/>
                      <a:r>
                        <a:rPr lang="de-AT" sz="1000">
                          <a:effectLst/>
                        </a:rPr>
                        <a:t>Right low-side - fell over to the right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14.0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14.0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15.3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effectLst/>
                        </a:rPr>
                        <a:t>12.4</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304800">
                <a:tc>
                  <a:txBody>
                    <a:bodyPr/>
                    <a:lstStyle/>
                    <a:p>
                      <a:pPr algn="r"/>
                      <a:r>
                        <a:rPr lang="de-AT" sz="1000">
                          <a:effectLst/>
                        </a:rPr>
                        <a:t>Topside, over the front of the handlebars</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23</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40.4</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17</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34.0</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40</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26.7</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19</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21.3</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73355">
                <a:tc>
                  <a:txBody>
                    <a:bodyPr/>
                    <a:lstStyle/>
                    <a:p>
                      <a:pPr algn="r"/>
                      <a:r>
                        <a:rPr lang="de-AT" sz="1000">
                          <a:effectLst/>
                        </a:rPr>
                        <a:t>Other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44450">
                <a:tc>
                  <a:txBody>
                    <a:bodyPr/>
                    <a:lstStyle/>
                    <a:p>
                      <a:pPr algn="r"/>
                      <a:r>
                        <a:rPr lang="de-AT" sz="1000">
                          <a:effectLst/>
                        </a:rPr>
                        <a:t>Uncertain/No Answer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      15.8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17.9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44450">
                <a:tc>
                  <a:txBody>
                    <a:bodyPr/>
                    <a:lstStyle/>
                    <a:p>
                      <a:pPr algn="r"/>
                      <a:r>
                        <a:rPr lang="de-AT" sz="1000">
                          <a:effectLst/>
                        </a:rPr>
                        <a:t>Total</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150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effectLst/>
                        </a:rPr>
                        <a:t>100.0</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bl>
          </a:graphicData>
        </a:graphic>
      </p:graphicFrame>
      <p:sp>
        <p:nvSpPr>
          <p:cNvPr id="3" name="Slide Number Placeholder 2"/>
          <p:cNvSpPr>
            <a:spLocks noGrp="1"/>
          </p:cNvSpPr>
          <p:nvPr>
            <p:ph type="sldNum" sz="quarter" idx="12"/>
          </p:nvPr>
        </p:nvSpPr>
        <p:spPr>
          <a:xfrm>
            <a:off x="11205074" y="6067120"/>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12</a:t>
            </a:fld>
            <a:endParaRPr lang="en-US" sz="1800" b="1" dirty="0">
              <a:solidFill>
                <a:schemeClr val="bg1"/>
              </a:solidFill>
              <a:effectLst>
                <a:outerShdw blurRad="38100" dist="38100" dir="2700000" algn="tl">
                  <a:srgbClr val="000000">
                    <a:alpha val="43137"/>
                  </a:srgbClr>
                </a:outerShdw>
              </a:effectLst>
            </a:endParaRPr>
          </a:p>
        </p:txBody>
      </p:sp>
      <p:pic>
        <p:nvPicPr>
          <p:cNvPr id="6" name="Slide twel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55201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7339"/>
            <a:ext cx="8596668" cy="691166"/>
          </a:xfrm>
        </p:spPr>
        <p:txBody>
          <a:bodyPr/>
          <a:lstStyle/>
          <a:p>
            <a:r>
              <a:rPr lang="en-GB" dirty="0" smtClean="0"/>
              <a:t>Mechanism and injuries cont. </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37256987"/>
              </p:ext>
            </p:extLst>
          </p:nvPr>
        </p:nvGraphicFramePr>
        <p:xfrm>
          <a:off x="1809736" y="863330"/>
          <a:ext cx="6497136" cy="2348993"/>
        </p:xfrm>
        <a:graphic>
          <a:graphicData uri="http://schemas.openxmlformats.org/drawingml/2006/table">
            <a:tbl>
              <a:tblPr firstRow="1" firstCol="1" bandRow="1">
                <a:tableStyleId>{5C22544A-7EE6-4342-B048-85BDC9FD1C3A}</a:tableStyleId>
              </a:tblPr>
              <a:tblGrid>
                <a:gridCol w="2800846"/>
                <a:gridCol w="717722"/>
                <a:gridCol w="992856"/>
                <a:gridCol w="992856"/>
                <a:gridCol w="992856"/>
              </a:tblGrid>
              <a:tr h="248558">
                <a:tc rowSpan="2">
                  <a:txBody>
                    <a:bodyPr/>
                    <a:lstStyle/>
                    <a:p>
                      <a:pPr algn="ctr"/>
                      <a:r>
                        <a:rPr lang="de-AT" sz="1000" dirty="0">
                          <a:effectLst/>
                        </a:rPr>
                        <a:t>Trajectory</a:t>
                      </a:r>
                      <a:endParaRPr lang="en-GB"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gridSpan="2">
                  <a:txBody>
                    <a:bodyPr/>
                    <a:lstStyle/>
                    <a:p>
                      <a:pPr algn="ctr"/>
                      <a:r>
                        <a:rPr lang="de-AT" sz="1000">
                          <a:effectLst/>
                        </a:rPr>
                        <a:t>Back </a:t>
                      </a:r>
                      <a:endParaRPr lang="en-GB"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gridSpan="2">
                  <a:txBody>
                    <a:bodyPr/>
                    <a:lstStyle/>
                    <a:p>
                      <a:pPr algn="ctr"/>
                      <a:r>
                        <a:rPr lang="de-AT" sz="1000">
                          <a:effectLst/>
                        </a:rPr>
                        <a:t>Shoulders</a:t>
                      </a:r>
                      <a:endParaRPr lang="en-GB"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r>
              <a:tr h="203597">
                <a:tc vMerge="1">
                  <a:txBody>
                    <a:bodyPr/>
                    <a:lstStyle/>
                    <a:p>
                      <a:endParaRPr lang="en-GB"/>
                    </a:p>
                  </a:txBody>
                  <a:tcPr/>
                </a:tc>
                <a:tc>
                  <a:txBody>
                    <a:bodyPr/>
                    <a:lstStyle/>
                    <a:p>
                      <a:pPr algn="ctr"/>
                      <a:r>
                        <a:rPr lang="de-AT" sz="1000">
                          <a:effectLst/>
                        </a:rPr>
                        <a:t>Fr </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Fr </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3597">
                <a:tc>
                  <a:txBody>
                    <a:bodyPr/>
                    <a:lstStyle/>
                    <a:p>
                      <a:pPr algn="r"/>
                      <a:r>
                        <a:rPr lang="de-AT" sz="1000">
                          <a:effectLst/>
                        </a:rPr>
                        <a:t>Fell backwards</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3597">
                <a:tc>
                  <a:txBody>
                    <a:bodyPr/>
                    <a:lstStyle/>
                    <a:p>
                      <a:pPr algn="r"/>
                      <a:r>
                        <a:rPr lang="de-AT" sz="1000">
                          <a:effectLst/>
                        </a:rPr>
                        <a:t>Highside and fell left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7.1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3597">
                <a:tc>
                  <a:txBody>
                    <a:bodyPr/>
                    <a:lstStyle/>
                    <a:p>
                      <a:pPr algn="r"/>
                      <a:r>
                        <a:rPr lang="de-AT" sz="1000">
                          <a:effectLst/>
                        </a:rPr>
                        <a:t>Highside and fell right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effectLst/>
                        </a:rPr>
                        <a:t>10.0</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3597">
                <a:tc>
                  <a:txBody>
                    <a:bodyPr/>
                    <a:lstStyle/>
                    <a:p>
                      <a:pPr algn="r"/>
                      <a:r>
                        <a:rPr lang="de-AT" sz="1000">
                          <a:effectLst/>
                        </a:rPr>
                        <a:t>Left low-side - fell over to the left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15.1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3597">
                <a:tc>
                  <a:txBody>
                    <a:bodyPr/>
                    <a:lstStyle/>
                    <a:p>
                      <a:pPr algn="r"/>
                      <a:r>
                        <a:rPr lang="de-AT" sz="1000">
                          <a:effectLst/>
                        </a:rPr>
                        <a:t>Right low-side - fell over to the right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effectLst/>
                        </a:rPr>
                        <a:t>11.5</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effectLst/>
                        </a:rPr>
                        <a:t>52</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effectLst/>
                        </a:rPr>
                        <a:t>14.9</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68062">
                <a:tc>
                  <a:txBody>
                    <a:bodyPr/>
                    <a:lstStyle/>
                    <a:p>
                      <a:pPr algn="r"/>
                      <a:r>
                        <a:rPr lang="de-AT" sz="1000" dirty="0">
                          <a:effectLst/>
                        </a:rPr>
                        <a:t>Topside, over the front of the handlebars</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27</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31.0</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95</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27.1</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3597">
                <a:tc>
                  <a:txBody>
                    <a:bodyPr/>
                    <a:lstStyle/>
                    <a:p>
                      <a:pPr algn="r"/>
                      <a:r>
                        <a:rPr lang="de-AT" sz="1000">
                          <a:effectLst/>
                        </a:rPr>
                        <a:t>Other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12.6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3597">
                <a:tc>
                  <a:txBody>
                    <a:bodyPr/>
                    <a:lstStyle/>
                    <a:p>
                      <a:pPr algn="r"/>
                      <a:r>
                        <a:rPr lang="de-AT" sz="1000">
                          <a:effectLst/>
                        </a:rPr>
                        <a:t>Uncertain/No Answer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12.6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16.9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3597">
                <a:tc>
                  <a:txBody>
                    <a:bodyPr/>
                    <a:lstStyle/>
                    <a:p>
                      <a:pPr algn="r"/>
                      <a:r>
                        <a:rPr lang="de-AT" sz="1000">
                          <a:effectLst/>
                        </a:rPr>
                        <a:t>Total</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350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effectLst/>
                        </a:rPr>
                        <a:t>100.0</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44709993"/>
              </p:ext>
            </p:extLst>
          </p:nvPr>
        </p:nvGraphicFramePr>
        <p:xfrm>
          <a:off x="1796870" y="3438660"/>
          <a:ext cx="6509999" cy="2538841"/>
        </p:xfrm>
        <a:graphic>
          <a:graphicData uri="http://schemas.openxmlformats.org/drawingml/2006/table">
            <a:tbl>
              <a:tblPr firstRow="1" firstCol="1" bandRow="1">
                <a:tableStyleId>{5C22544A-7EE6-4342-B048-85BDC9FD1C3A}</a:tableStyleId>
              </a:tblPr>
              <a:tblGrid>
                <a:gridCol w="2620584"/>
                <a:gridCol w="407125"/>
                <a:gridCol w="497470"/>
                <a:gridCol w="497470"/>
                <a:gridCol w="497470"/>
                <a:gridCol w="497470"/>
                <a:gridCol w="497470"/>
                <a:gridCol w="497470"/>
                <a:gridCol w="497470"/>
              </a:tblGrid>
              <a:tr h="299005">
                <a:tc>
                  <a:txBody>
                    <a:bodyPr/>
                    <a:lstStyle/>
                    <a:p>
                      <a:pPr algn="ctr"/>
                      <a:r>
                        <a:rPr lang="de-AT" sz="1000" dirty="0">
                          <a:effectLst/>
                        </a:rPr>
                        <a:t>Trajectory</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gridSpan="2">
                  <a:txBody>
                    <a:bodyPr/>
                    <a:lstStyle/>
                    <a:p>
                      <a:pPr algn="ctr"/>
                      <a:r>
                        <a:rPr lang="de-AT" sz="1000">
                          <a:effectLst/>
                        </a:rPr>
                        <a:t>Neck</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gridSpan="2">
                  <a:txBody>
                    <a:bodyPr/>
                    <a:lstStyle/>
                    <a:p>
                      <a:pPr algn="ctr"/>
                      <a:r>
                        <a:rPr lang="de-AT" sz="1000">
                          <a:effectLst/>
                        </a:rPr>
                        <a:t>Face</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gridSpan="2">
                  <a:txBody>
                    <a:bodyPr/>
                    <a:lstStyle/>
                    <a:p>
                      <a:pPr algn="ctr"/>
                      <a:r>
                        <a:rPr lang="de-AT" sz="1000">
                          <a:effectLst/>
                        </a:rPr>
                        <a:t>Head</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gridSpan="2">
                  <a:txBody>
                    <a:bodyPr/>
                    <a:lstStyle/>
                    <a:p>
                      <a:pPr algn="ctr"/>
                      <a:r>
                        <a:rPr lang="de-AT" sz="1000">
                          <a:effectLst/>
                        </a:rPr>
                        <a:t>Brain</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r>
              <a:tr h="195244">
                <a:tc>
                  <a:txBody>
                    <a:bodyPr/>
                    <a:lstStyle/>
                    <a:p>
                      <a:pPr algn="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Fr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Fr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Fr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Fr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000">
                          <a:effectLst/>
                        </a:rPr>
                        <a: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77495">
                <a:tc>
                  <a:txBody>
                    <a:bodyPr/>
                    <a:lstStyle/>
                    <a:p>
                      <a:pPr algn="r"/>
                      <a:r>
                        <a:rPr lang="de-AT" sz="1000">
                          <a:effectLst/>
                        </a:rPr>
                        <a:t>Fell backwards</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1868">
                <a:tc>
                  <a:txBody>
                    <a:bodyPr/>
                    <a:lstStyle/>
                    <a:p>
                      <a:pPr algn="r"/>
                      <a:r>
                        <a:rPr lang="de-AT" sz="1000">
                          <a:effectLst/>
                        </a:rPr>
                        <a:t>Highside and fell left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1868">
                <a:tc>
                  <a:txBody>
                    <a:bodyPr/>
                    <a:lstStyle/>
                    <a:p>
                      <a:pPr algn="r"/>
                      <a:r>
                        <a:rPr lang="de-AT" sz="1000">
                          <a:effectLst/>
                        </a:rPr>
                        <a:t>Highside and fell right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49680">
                <a:tc>
                  <a:txBody>
                    <a:bodyPr/>
                    <a:lstStyle/>
                    <a:p>
                      <a:pPr algn="r"/>
                      <a:r>
                        <a:rPr lang="de-AT" sz="1000">
                          <a:effectLst/>
                        </a:rPr>
                        <a:t>Left low-side - fell over to the left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14.2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16.3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5.1</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70457">
                <a:tc>
                  <a:txBody>
                    <a:bodyPr/>
                    <a:lstStyle/>
                    <a:p>
                      <a:pPr algn="r"/>
                      <a:r>
                        <a:rPr lang="de-AT" sz="1000">
                          <a:effectLst/>
                        </a:rPr>
                        <a:t>Right low-side - fell over to the right</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11.2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12.2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7.7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effectLst/>
                        </a:rPr>
                        <a:t>15.3</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76076">
                <a:tc>
                  <a:txBody>
                    <a:bodyPr/>
                    <a:lstStyle/>
                    <a:p>
                      <a:pPr algn="r"/>
                      <a:r>
                        <a:rPr lang="de-AT" sz="1000">
                          <a:effectLst/>
                        </a:rPr>
                        <a:t>Topside, over the front of the handlebars</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48</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solidFill>
                            <a:srgbClr val="FF0000"/>
                          </a:solidFill>
                          <a:effectLst/>
                        </a:rPr>
                        <a:t>35.8</a:t>
                      </a:r>
                      <a:endParaRPr lang="en-GB"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solidFill>
                            <a:srgbClr val="FF0000"/>
                          </a:solidFill>
                          <a:effectLst/>
                        </a:rPr>
                        <a:t>16</a:t>
                      </a:r>
                      <a:endParaRPr lang="en-GB"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32.7</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35</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44.9</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24</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solidFill>
                            <a:srgbClr val="FF0000"/>
                          </a:solidFill>
                          <a:effectLst/>
                        </a:rPr>
                        <a:t>40.7</a:t>
                      </a:r>
                      <a:endPar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2640">
                <a:tc>
                  <a:txBody>
                    <a:bodyPr/>
                    <a:lstStyle/>
                    <a:p>
                      <a:pPr algn="r"/>
                      <a:r>
                        <a:rPr lang="de-AT" sz="1000">
                          <a:effectLst/>
                        </a:rPr>
                        <a:t>Other </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6.7</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6</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12.2</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3.8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2640">
                <a:tc>
                  <a:txBody>
                    <a:bodyPr/>
                    <a:lstStyle/>
                    <a:p>
                      <a:pPr algn="r"/>
                      <a:r>
                        <a:rPr lang="de-AT" sz="1000">
                          <a:effectLst/>
                        </a:rPr>
                        <a:t>Uncertain/No Answer</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17.9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16.3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15</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19.3</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23.8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21868">
                <a:tc>
                  <a:txBody>
                    <a:bodyPr/>
                    <a:lstStyle/>
                    <a:p>
                      <a:pPr algn="r"/>
                      <a:r>
                        <a:rPr lang="de-AT" sz="1000">
                          <a:effectLst/>
                        </a:rPr>
                        <a:t>Total</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134</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49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78</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100.0</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a:effectLst/>
                        </a:rPr>
                        <a:t>59</a:t>
                      </a:r>
                      <a:endParaRPr lang="en-GB"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000" dirty="0">
                          <a:effectLst/>
                        </a:rPr>
                        <a:t>100.0</a:t>
                      </a:r>
                      <a:endPar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bl>
          </a:graphicData>
        </a:graphic>
      </p:graphicFrame>
      <p:sp>
        <p:nvSpPr>
          <p:cNvPr id="3" name="Slide Number Placeholder 2"/>
          <p:cNvSpPr>
            <a:spLocks noGrp="1"/>
          </p:cNvSpPr>
          <p:nvPr>
            <p:ph type="sldNum" sz="quarter" idx="12"/>
          </p:nvPr>
        </p:nvSpPr>
        <p:spPr>
          <a:xfrm>
            <a:off x="11102044" y="6063692"/>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13</a:t>
            </a:fld>
            <a:endParaRPr lang="en-US" sz="1800" b="1" dirty="0">
              <a:solidFill>
                <a:schemeClr val="bg1"/>
              </a:solidFill>
              <a:effectLst>
                <a:outerShdw blurRad="38100" dist="38100" dir="2700000" algn="tl">
                  <a:srgbClr val="000000">
                    <a:alpha val="43137"/>
                  </a:srgbClr>
                </a:outerShdw>
              </a:effectLst>
            </a:endParaRPr>
          </a:p>
        </p:txBody>
      </p:sp>
      <p:pic>
        <p:nvPicPr>
          <p:cNvPr id="4"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64309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53263"/>
            <a:ext cx="8596668" cy="632349"/>
          </a:xfrm>
        </p:spPr>
        <p:txBody>
          <a:bodyPr>
            <a:normAutofit fontScale="90000"/>
          </a:bodyPr>
          <a:lstStyle/>
          <a:p>
            <a:pPr algn="ctr"/>
            <a:r>
              <a:rPr lang="en-GB" dirty="0" smtClean="0"/>
              <a:t>Type of Crash</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04715005"/>
              </p:ext>
            </p:extLst>
          </p:nvPr>
        </p:nvGraphicFramePr>
        <p:xfrm>
          <a:off x="872197" y="772734"/>
          <a:ext cx="7779433" cy="5281505"/>
        </p:xfrm>
        <a:graphic>
          <a:graphicData uri="http://schemas.openxmlformats.org/drawingml/2006/table">
            <a:tbl>
              <a:tblPr firstRow="1" firstCol="1" bandRow="1">
                <a:tableStyleId>{5C22544A-7EE6-4342-B048-85BDC9FD1C3A}</a:tableStyleId>
              </a:tblPr>
              <a:tblGrid>
                <a:gridCol w="5011292"/>
                <a:gridCol w="1622704"/>
                <a:gridCol w="1145437"/>
              </a:tblGrid>
              <a:tr h="377991">
                <a:tc>
                  <a:txBody>
                    <a:bodyPr/>
                    <a:lstStyle/>
                    <a:p>
                      <a:pPr>
                        <a:lnSpc>
                          <a:spcPct val="107000"/>
                        </a:lnSpc>
                      </a:pPr>
                      <a:endParaRPr lang="en-GB" sz="1100" dirty="0">
                        <a:effectLst/>
                        <a:latin typeface="Calibri" panose="020F0502020204030204" pitchFamily="34" charset="0"/>
                        <a:cs typeface="Times New Roman" panose="02020603050405020304" pitchFamily="18" charset="0"/>
                      </a:endParaRPr>
                    </a:p>
                  </a:txBody>
                  <a:tcPr marL="60753" marR="60753" marT="0" marB="0" anchor="b"/>
                </a:tc>
                <a:tc>
                  <a:txBody>
                    <a:bodyPr/>
                    <a:lstStyle/>
                    <a:p>
                      <a:pPr>
                        <a:lnSpc>
                          <a:spcPct val="107000"/>
                        </a:lnSpc>
                        <a:spcAft>
                          <a:spcPts val="0"/>
                        </a:spcAft>
                      </a:pPr>
                      <a:r>
                        <a:rPr lang="en-GB" sz="1100">
                          <a:effectLst/>
                        </a:rPr>
                        <a:t>Frequency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nSpc>
                          <a:spcPct val="107000"/>
                        </a:lnSpc>
                        <a:spcAft>
                          <a:spcPts val="0"/>
                        </a:spcAft>
                      </a:pPr>
                      <a:r>
                        <a:rPr lang="en-GB" sz="1100">
                          <a:effectLst/>
                        </a:rPr>
                        <a:t>Percent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Car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dirty="0">
                          <a:solidFill>
                            <a:srgbClr val="FF0000"/>
                          </a:solidFill>
                          <a:effectLst/>
                        </a:rPr>
                        <a:t>695</a:t>
                      </a:r>
                      <a:endPar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dirty="0">
                          <a:solidFill>
                            <a:srgbClr val="FF0000"/>
                          </a:solidFill>
                          <a:effectLst/>
                        </a:rPr>
                        <a:t>48.7</a:t>
                      </a:r>
                      <a:endPar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dirty="0">
                          <a:effectLst/>
                        </a:rPr>
                        <a:t>Single vehicle </a:t>
                      </a:r>
                      <a:r>
                        <a:rPr lang="en-GB" sz="1100" dirty="0" smtClean="0">
                          <a:effectLst/>
                        </a:rPr>
                        <a:t>(Lost</a:t>
                      </a:r>
                      <a:r>
                        <a:rPr lang="en-GB" sz="1100" baseline="0" dirty="0" smtClean="0">
                          <a:effectLst/>
                        </a:rPr>
                        <a:t> control – no contact with OV/road infrastructure)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321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dirty="0">
                          <a:effectLst/>
                        </a:rPr>
                        <a:t>22.5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Motorcycle/Scooter/Moped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83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5.8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Van  (incl. 3 motorhomes)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73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5.1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Road side Barrier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dirty="0">
                          <a:effectLst/>
                        </a:rPr>
                        <a:t>Large </a:t>
                      </a:r>
                      <a:r>
                        <a:rPr lang="en-GB" sz="1100" dirty="0" smtClean="0">
                          <a:effectLst/>
                        </a:rPr>
                        <a:t>animal</a:t>
                      </a:r>
                      <a:r>
                        <a:rPr lang="en-GB" sz="1100" baseline="0" dirty="0" smtClean="0">
                          <a:effectLst/>
                        </a:rPr>
                        <a:t> (Bear, Moose, Kangaroos, Deer, Cows, Sheep)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36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dirty="0" smtClean="0">
                          <a:effectLst/>
                        </a:rPr>
                        <a:t>Other (includes n.27 who crashed while trying to  avoid OV)</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59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4.1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Road hump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Truck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Bicycle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Small animal (dog, fox etc)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0.6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Truck with trailer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0.6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Don't know</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0.5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Flying objects including birds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0.5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Pedestrian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0.5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Road side Barrier with MC protection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0.5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Bus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0.4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Tractor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0.4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Tuk Tuk (Rickshaw)</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0.1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Bridge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0.1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a:effectLst/>
                        </a:rPr>
                        <a:t>Total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1427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r h="222887">
                <a:tc>
                  <a:txBody>
                    <a:bodyPr/>
                    <a:lstStyle/>
                    <a:p>
                      <a:pPr>
                        <a:lnSpc>
                          <a:spcPct val="107000"/>
                        </a:lnSpc>
                        <a:spcAft>
                          <a:spcPts val="0"/>
                        </a:spcAft>
                      </a:pPr>
                      <a:r>
                        <a:rPr lang="en-GB" sz="1100" dirty="0">
                          <a:effectLst/>
                        </a:rPr>
                        <a:t>No Answer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gn="r">
                        <a:lnSpc>
                          <a:spcPct val="107000"/>
                        </a:lnSpc>
                        <a:spcAft>
                          <a:spcPts val="0"/>
                        </a:spcAft>
                      </a:pPr>
                      <a:r>
                        <a:rPr lang="en-GB" sz="1100">
                          <a:effectLst/>
                        </a:rPr>
                        <a:t>151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753" marR="60753" marT="0" marB="0" anchor="b"/>
                </a:tc>
              </a:tr>
            </a:tbl>
          </a:graphicData>
        </a:graphic>
      </p:graphicFrame>
      <p:sp>
        <p:nvSpPr>
          <p:cNvPr id="3" name="Slide Number Placeholder 2"/>
          <p:cNvSpPr>
            <a:spLocks noGrp="1"/>
          </p:cNvSpPr>
          <p:nvPr>
            <p:ph type="sldNum" sz="quarter" idx="12"/>
          </p:nvPr>
        </p:nvSpPr>
        <p:spPr>
          <a:xfrm>
            <a:off x="11037649" y="6081165"/>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14</a:t>
            </a:fld>
            <a:endParaRPr lang="en-US" sz="1800" b="1" dirty="0">
              <a:solidFill>
                <a:schemeClr val="bg1"/>
              </a:solidFill>
              <a:effectLst>
                <a:outerShdw blurRad="38100" dist="38100" dir="2700000" algn="tl">
                  <a:srgbClr val="000000">
                    <a:alpha val="43137"/>
                  </a:srgbClr>
                </a:outerShdw>
              </a:effectLst>
            </a:endParaRPr>
          </a:p>
        </p:txBody>
      </p:sp>
      <p:pic>
        <p:nvPicPr>
          <p:cNvPr id="4"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20352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Days in Hospital and brakes</a:t>
            </a:r>
            <a:endParaRPr lang="en-GB" dirty="0"/>
          </a:p>
        </p:txBody>
      </p:sp>
      <p:sp>
        <p:nvSpPr>
          <p:cNvPr id="3" name="Content Placeholder 2"/>
          <p:cNvSpPr>
            <a:spLocks noGrp="1"/>
          </p:cNvSpPr>
          <p:nvPr>
            <p:ph idx="1"/>
          </p:nvPr>
        </p:nvSpPr>
        <p:spPr>
          <a:xfrm>
            <a:off x="677334" y="1761343"/>
            <a:ext cx="8596668" cy="3880773"/>
          </a:xfrm>
        </p:spPr>
        <p:txBody>
          <a:bodyPr>
            <a:normAutofit/>
          </a:bodyPr>
          <a:lstStyle/>
          <a:p>
            <a:r>
              <a:rPr lang="en-GB" dirty="0"/>
              <a:t>Overall there were n.109 riders whose motorcycles had ABS who were </a:t>
            </a:r>
            <a:r>
              <a:rPr lang="en-GB" dirty="0" smtClean="0"/>
              <a:t>hospitalized for between </a:t>
            </a:r>
            <a:r>
              <a:rPr lang="en-GB" dirty="0"/>
              <a:t>one day to n.180 days.  Of these </a:t>
            </a:r>
            <a:r>
              <a:rPr lang="en-GB" dirty="0" smtClean="0"/>
              <a:t>n.41 (37.6%) </a:t>
            </a:r>
            <a:r>
              <a:rPr lang="en-GB" dirty="0"/>
              <a:t>applied their brakes prior to crashing while n.50 </a:t>
            </a:r>
            <a:r>
              <a:rPr lang="en-GB" dirty="0" smtClean="0"/>
              <a:t>(45.8%) did </a:t>
            </a:r>
            <a:r>
              <a:rPr lang="en-GB" dirty="0"/>
              <a:t>not (n.15 </a:t>
            </a:r>
            <a:r>
              <a:rPr lang="en-GB" dirty="0" smtClean="0"/>
              <a:t>(13.7%) were </a:t>
            </a:r>
            <a:r>
              <a:rPr lang="en-GB" dirty="0"/>
              <a:t>uncertain). </a:t>
            </a:r>
            <a:endParaRPr lang="en-GB" dirty="0" smtClean="0"/>
          </a:p>
          <a:p>
            <a:r>
              <a:rPr lang="en-GB" dirty="0" smtClean="0"/>
              <a:t>Conversely n.185 </a:t>
            </a:r>
            <a:r>
              <a:rPr lang="en-GB" dirty="0"/>
              <a:t>riders whose motorcycles did not have ABS and who were hospitalized ranging from one day to n.183 days.  Of these </a:t>
            </a:r>
            <a:r>
              <a:rPr lang="en-GB" dirty="0" smtClean="0"/>
              <a:t>n.115(62.2%) </a:t>
            </a:r>
            <a:r>
              <a:rPr lang="en-GB" dirty="0"/>
              <a:t>applied their brakes prior to crashing and n.47 </a:t>
            </a:r>
            <a:r>
              <a:rPr lang="en-GB" dirty="0" smtClean="0"/>
              <a:t>(25.4%) did </a:t>
            </a:r>
            <a:r>
              <a:rPr lang="en-GB" dirty="0"/>
              <a:t>not (</a:t>
            </a:r>
            <a:r>
              <a:rPr lang="en-GB" dirty="0" smtClean="0"/>
              <a:t>n.21 (11.4%) </a:t>
            </a:r>
            <a:r>
              <a:rPr lang="en-GB" dirty="0"/>
              <a:t>were uncertain). </a:t>
            </a:r>
            <a:endParaRPr lang="en-GB" dirty="0" smtClean="0"/>
          </a:p>
          <a:p>
            <a:r>
              <a:rPr lang="en-GB" dirty="0" smtClean="0"/>
              <a:t>That is, even among hospitalized riders, those without ABS were significantly more likely to report braking before they crashed.</a:t>
            </a:r>
            <a:endParaRPr lang="en-GB" dirty="0"/>
          </a:p>
        </p:txBody>
      </p:sp>
      <p:sp>
        <p:nvSpPr>
          <p:cNvPr id="5" name="Slide Number Placeholder 4"/>
          <p:cNvSpPr>
            <a:spLocks noGrp="1"/>
          </p:cNvSpPr>
          <p:nvPr>
            <p:ph type="sldNum" sz="quarter" idx="12"/>
          </p:nvPr>
        </p:nvSpPr>
        <p:spPr>
          <a:xfrm>
            <a:off x="11179317" y="6221666"/>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15</a:t>
            </a:fld>
            <a:endParaRPr lang="en-US" sz="1800" b="1" dirty="0">
              <a:solidFill>
                <a:schemeClr val="bg1"/>
              </a:solidFill>
              <a:effectLst>
                <a:outerShdw blurRad="38100" dist="38100" dir="2700000" algn="tl">
                  <a:srgbClr val="000000">
                    <a:alpha val="43137"/>
                  </a:srgbClr>
                </a:outerShdw>
              </a:effectLst>
            </a:endParaRPr>
          </a:p>
        </p:txBody>
      </p:sp>
      <p:pic>
        <p:nvPicPr>
          <p:cNvPr id="4"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78376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63962"/>
            <a:ext cx="8596668" cy="808015"/>
          </a:xfrm>
        </p:spPr>
        <p:txBody>
          <a:bodyPr/>
          <a:lstStyle/>
          <a:p>
            <a:pPr algn="ctr"/>
            <a:r>
              <a:rPr lang="en-GB" dirty="0" smtClean="0"/>
              <a:t>Mechanism Matters</a:t>
            </a:r>
            <a:endParaRPr lang="en-GB" dirty="0"/>
          </a:p>
        </p:txBody>
      </p:sp>
      <p:sp>
        <p:nvSpPr>
          <p:cNvPr id="5" name="Rectangle 4"/>
          <p:cNvSpPr/>
          <p:nvPr/>
        </p:nvSpPr>
        <p:spPr>
          <a:xfrm>
            <a:off x="937260" y="1876801"/>
            <a:ext cx="8206740" cy="3031599"/>
          </a:xfrm>
          <a:prstGeom prst="rect">
            <a:avLst/>
          </a:prstGeom>
        </p:spPr>
        <p:txBody>
          <a:bodyPr wrap="square">
            <a:spAutoFit/>
          </a:bodyPr>
          <a:lstStyle/>
          <a:p>
            <a:pPr marL="285750" indent="-285750" algn="just">
              <a:spcBef>
                <a:spcPts val="600"/>
              </a:spcBef>
              <a:spcAft>
                <a:spcPts val="600"/>
              </a:spcAft>
              <a:buClr>
                <a:schemeClr val="accent1">
                  <a:lumMod val="75000"/>
                </a:schemeClr>
              </a:buClr>
              <a:buFont typeface="Wingdings" panose="05000000000000000000" pitchFamily="2" charset="2"/>
              <a:buChar char="Ø"/>
            </a:pPr>
            <a:r>
              <a:rPr lang="en-GB" sz="1600" kern="1600" dirty="0">
                <a:solidFill>
                  <a:srgbClr val="000000"/>
                </a:solidFill>
                <a:latin typeface="+mj-lt"/>
                <a:ea typeface="Times New Roman" panose="02020603050405020304" pitchFamily="18" charset="0"/>
              </a:rPr>
              <a:t>The post-crash motion “Topside” occurred in 63% of those cases where the rider collided with a car. In terms of injuries this type of trajectory dominates both the range of type or location of injuries and the severity. </a:t>
            </a:r>
            <a:endParaRPr lang="en-GB" sz="1600" kern="1600" dirty="0" smtClean="0">
              <a:solidFill>
                <a:srgbClr val="000000"/>
              </a:solidFill>
              <a:latin typeface="+mj-lt"/>
              <a:ea typeface="Times New Roman" panose="02020603050405020304" pitchFamily="18" charset="0"/>
            </a:endParaRPr>
          </a:p>
          <a:p>
            <a:pPr marL="285750" indent="-285750" algn="just">
              <a:spcAft>
                <a:spcPts val="600"/>
              </a:spcAft>
              <a:buClr>
                <a:schemeClr val="accent1">
                  <a:lumMod val="75000"/>
                </a:schemeClr>
              </a:buClr>
              <a:buFont typeface="Wingdings" panose="05000000000000000000" pitchFamily="2" charset="2"/>
              <a:buChar char="Ø"/>
            </a:pPr>
            <a:r>
              <a:rPr lang="en-GB" sz="1600" kern="1600" dirty="0" smtClean="0">
                <a:solidFill>
                  <a:srgbClr val="000000"/>
                </a:solidFill>
                <a:latin typeface="+mj-lt"/>
                <a:ea typeface="Times New Roman" panose="02020603050405020304" pitchFamily="18" charset="0"/>
              </a:rPr>
              <a:t>Left </a:t>
            </a:r>
            <a:r>
              <a:rPr lang="en-GB" sz="1600" kern="1600" dirty="0">
                <a:solidFill>
                  <a:srgbClr val="000000"/>
                </a:solidFill>
                <a:latin typeface="+mj-lt"/>
                <a:ea typeface="Times New Roman" panose="02020603050405020304" pitchFamily="18" charset="0"/>
              </a:rPr>
              <a:t>Low-side and Right Low-side also have high levels of injuries by type. But compared to the Topside trajectory, less time was spent in hospital. </a:t>
            </a:r>
            <a:endParaRPr lang="en-GB" sz="1600" kern="1600" dirty="0" smtClean="0">
              <a:solidFill>
                <a:srgbClr val="000000"/>
              </a:solidFill>
              <a:latin typeface="+mj-lt"/>
              <a:ea typeface="Times New Roman" panose="02020603050405020304" pitchFamily="18" charset="0"/>
            </a:endParaRPr>
          </a:p>
          <a:p>
            <a:pPr marL="285750" indent="-285750" algn="just">
              <a:spcAft>
                <a:spcPts val="600"/>
              </a:spcAft>
              <a:buClr>
                <a:schemeClr val="accent1">
                  <a:lumMod val="75000"/>
                </a:schemeClr>
              </a:buClr>
              <a:buFont typeface="Wingdings" panose="05000000000000000000" pitchFamily="2" charset="2"/>
              <a:buChar char="Ø"/>
            </a:pPr>
            <a:r>
              <a:rPr lang="en-GB" sz="1600" kern="1600" dirty="0" smtClean="0">
                <a:solidFill>
                  <a:srgbClr val="000000"/>
                </a:solidFill>
                <a:latin typeface="+mj-lt"/>
                <a:ea typeface="Times New Roman" panose="02020603050405020304" pitchFamily="18" charset="0"/>
              </a:rPr>
              <a:t>This </a:t>
            </a:r>
            <a:r>
              <a:rPr lang="en-GB" sz="1600" kern="1600" dirty="0">
                <a:solidFill>
                  <a:srgbClr val="000000"/>
                </a:solidFill>
                <a:latin typeface="+mj-lt"/>
                <a:ea typeface="Times New Roman" panose="02020603050405020304" pitchFamily="18" charset="0"/>
              </a:rPr>
              <a:t>study suggests that the rider's trajectory in the crash strongly influences the range of injuries riders sustain and also the injury severity.  </a:t>
            </a:r>
            <a:endParaRPr lang="en-GB" sz="1600" kern="1600" dirty="0" smtClean="0">
              <a:solidFill>
                <a:srgbClr val="000000"/>
              </a:solidFill>
              <a:latin typeface="+mj-lt"/>
              <a:ea typeface="Times New Roman" panose="02020603050405020304" pitchFamily="18" charset="0"/>
            </a:endParaRPr>
          </a:p>
          <a:p>
            <a:pPr marL="285750" indent="-285750" algn="just">
              <a:spcAft>
                <a:spcPts val="600"/>
              </a:spcAft>
              <a:buClr>
                <a:schemeClr val="accent1">
                  <a:lumMod val="75000"/>
                </a:schemeClr>
              </a:buClr>
              <a:buFont typeface="Wingdings" panose="05000000000000000000" pitchFamily="2" charset="2"/>
              <a:buChar char="Ø"/>
            </a:pPr>
            <a:r>
              <a:rPr lang="en-GB" sz="1600" kern="1600" dirty="0" smtClean="0">
                <a:solidFill>
                  <a:srgbClr val="000000"/>
                </a:solidFill>
                <a:latin typeface="+mj-lt"/>
                <a:ea typeface="Times New Roman" panose="02020603050405020304" pitchFamily="18" charset="0"/>
              </a:rPr>
              <a:t>In </a:t>
            </a:r>
            <a:r>
              <a:rPr lang="en-GB" sz="1600" kern="1600" dirty="0">
                <a:solidFill>
                  <a:srgbClr val="000000"/>
                </a:solidFill>
                <a:latin typeface="+mj-lt"/>
                <a:ea typeface="Times New Roman" panose="02020603050405020304" pitchFamily="18" charset="0"/>
              </a:rPr>
              <a:t>nearly every body region, "Topside" – ejection forward over the handlebars – accounted for more injuries than any other trajectory.  In addition, riders who ejected Topside were more likely to be hospitalized than riders who had some other trajectory and they were more likely to be hospitalized for longer.  </a:t>
            </a:r>
            <a:endParaRPr lang="en-GB" sz="1600" kern="1600" dirty="0">
              <a:solidFill>
                <a:srgbClr val="000000"/>
              </a:solidFill>
              <a:effectLst/>
              <a:latin typeface="+mj-lt"/>
              <a:ea typeface="Times New Roman" panose="02020603050405020304" pitchFamily="18" charset="0"/>
            </a:endParaRPr>
          </a:p>
        </p:txBody>
      </p:sp>
      <p:sp>
        <p:nvSpPr>
          <p:cNvPr id="3" name="Slide Number Placeholder 2"/>
          <p:cNvSpPr>
            <a:spLocks noGrp="1"/>
          </p:cNvSpPr>
          <p:nvPr>
            <p:ph type="sldNum" sz="quarter" idx="12"/>
          </p:nvPr>
        </p:nvSpPr>
        <p:spPr>
          <a:xfrm>
            <a:off x="11114922" y="6221666"/>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16</a:t>
            </a:fld>
            <a:endParaRPr lang="en-US" sz="1800" b="1" dirty="0">
              <a:solidFill>
                <a:schemeClr val="bg1"/>
              </a:solidFill>
              <a:effectLst>
                <a:outerShdw blurRad="38100" dist="38100" dir="2700000" algn="tl">
                  <a:srgbClr val="000000">
                    <a:alpha val="43137"/>
                  </a:srgbClr>
                </a:outerShdw>
              </a:effectLst>
            </a:endParaRPr>
          </a:p>
        </p:txBody>
      </p:sp>
      <p:pic>
        <p:nvPicPr>
          <p:cNvPr id="4"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61982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6119"/>
          </a:xfrm>
        </p:spPr>
        <p:txBody>
          <a:bodyPr/>
          <a:lstStyle/>
          <a:p>
            <a:pPr algn="ctr"/>
            <a:r>
              <a:rPr lang="en-GB" dirty="0" smtClean="0"/>
              <a:t>Summary</a:t>
            </a:r>
            <a:endParaRPr lang="en-GB" dirty="0"/>
          </a:p>
        </p:txBody>
      </p:sp>
      <p:sp>
        <p:nvSpPr>
          <p:cNvPr id="3" name="Content Placeholder 2"/>
          <p:cNvSpPr>
            <a:spLocks noGrp="1"/>
          </p:cNvSpPr>
          <p:nvPr>
            <p:ph idx="1"/>
          </p:nvPr>
        </p:nvSpPr>
        <p:spPr>
          <a:xfrm>
            <a:off x="693683" y="1376855"/>
            <a:ext cx="8611850" cy="4727570"/>
          </a:xfrm>
        </p:spPr>
        <p:txBody>
          <a:bodyPr>
            <a:normAutofit/>
          </a:bodyPr>
          <a:lstStyle/>
          <a:p>
            <a:endParaRPr lang="en-GB" dirty="0" smtClean="0"/>
          </a:p>
          <a:p>
            <a:r>
              <a:rPr lang="en-GB" sz="1600" dirty="0" smtClean="0">
                <a:latin typeface="+mj-lt"/>
              </a:rPr>
              <a:t>1578 motorcyclists from 30 countries replied to the survey</a:t>
            </a:r>
          </a:p>
          <a:p>
            <a:r>
              <a:rPr lang="en-GB" sz="1600" dirty="0" smtClean="0">
                <a:latin typeface="+mj-lt"/>
              </a:rPr>
              <a:t>36.3% of the motorcycles had Advanced Braking Systems, 12% had traction control.</a:t>
            </a:r>
          </a:p>
          <a:p>
            <a:r>
              <a:rPr lang="en-GB" sz="1600" dirty="0" smtClean="0">
                <a:latin typeface="+mj-lt"/>
              </a:rPr>
              <a:t>35% of the riders did not use their brakes prior to crashing </a:t>
            </a:r>
            <a:r>
              <a:rPr lang="en-GB" sz="1600" dirty="0">
                <a:latin typeface="+mj-lt"/>
              </a:rPr>
              <a:t>and of these, n.259 (46.8%) had ABS brakes fitted. </a:t>
            </a:r>
            <a:endParaRPr lang="en-GB" sz="1600" dirty="0" smtClean="0">
              <a:latin typeface="+mj-lt"/>
            </a:endParaRPr>
          </a:p>
          <a:p>
            <a:r>
              <a:rPr lang="en-GB" sz="1600" dirty="0">
                <a:latin typeface="+mj-lt"/>
              </a:rPr>
              <a:t>O</a:t>
            </a:r>
            <a:r>
              <a:rPr lang="en-GB" sz="1600" dirty="0" smtClean="0">
                <a:latin typeface="+mj-lt"/>
              </a:rPr>
              <a:t>nly </a:t>
            </a:r>
            <a:r>
              <a:rPr lang="en-GB" sz="1600" dirty="0">
                <a:latin typeface="+mj-lt"/>
              </a:rPr>
              <a:t>half the riders on ABS-equipped motorcycles reported braking before they crashed compared to two-thirds of those on a motorcycle without ABS. </a:t>
            </a:r>
            <a:endParaRPr lang="en-GB" sz="1600" dirty="0" smtClean="0">
              <a:latin typeface="+mj-lt"/>
            </a:endParaRPr>
          </a:p>
          <a:p>
            <a:r>
              <a:rPr lang="en-GB" sz="1600" dirty="0" smtClean="0">
                <a:latin typeface="+mj-lt"/>
              </a:rPr>
              <a:t>65% of riders admitted to hospital were travelling under 70 </a:t>
            </a:r>
            <a:r>
              <a:rPr lang="en-GB" sz="1600" dirty="0" err="1" smtClean="0">
                <a:latin typeface="+mj-lt"/>
              </a:rPr>
              <a:t>kph</a:t>
            </a:r>
            <a:r>
              <a:rPr lang="en-GB" sz="1600" dirty="0" smtClean="0">
                <a:latin typeface="+mj-lt"/>
              </a:rPr>
              <a:t> (44 mph).</a:t>
            </a:r>
          </a:p>
          <a:p>
            <a:r>
              <a:rPr lang="en-GB" sz="1600" dirty="0" smtClean="0">
                <a:latin typeface="+mj-lt"/>
              </a:rPr>
              <a:t>Speed does not appear to have a strong effect on injury severity.  </a:t>
            </a:r>
          </a:p>
          <a:p>
            <a:r>
              <a:rPr lang="en-GB" sz="1600" dirty="0" smtClean="0">
                <a:latin typeface="+mj-lt"/>
              </a:rPr>
              <a:t>Injury mechanism seems to matter more, in </a:t>
            </a:r>
            <a:r>
              <a:rPr lang="en-GB" sz="1600" dirty="0">
                <a:latin typeface="+mj-lt"/>
              </a:rPr>
              <a:t>particular, the </a:t>
            </a:r>
            <a:r>
              <a:rPr lang="en-GB" sz="1600" dirty="0" smtClean="0">
                <a:latin typeface="+mj-lt"/>
              </a:rPr>
              <a:t>post crash trajectory </a:t>
            </a:r>
            <a:r>
              <a:rPr lang="en-GB" sz="1600" dirty="0">
                <a:latin typeface="+mj-lt"/>
              </a:rPr>
              <a:t>of the </a:t>
            </a:r>
            <a:r>
              <a:rPr lang="en-GB" sz="1600" dirty="0" smtClean="0">
                <a:latin typeface="+mj-lt"/>
              </a:rPr>
              <a:t>rider. Mechanism strongly affects not </a:t>
            </a:r>
            <a:r>
              <a:rPr lang="en-GB" sz="1600" dirty="0">
                <a:latin typeface="+mj-lt"/>
              </a:rPr>
              <a:t>only the type and range of injuries but also the severity of the </a:t>
            </a:r>
            <a:r>
              <a:rPr lang="en-GB" sz="1600" dirty="0" smtClean="0">
                <a:latin typeface="+mj-lt"/>
              </a:rPr>
              <a:t>injuries as measured by hospitalization. </a:t>
            </a:r>
            <a:endParaRPr lang="en-GB" sz="1600" dirty="0">
              <a:latin typeface="+mj-lt"/>
            </a:endParaRPr>
          </a:p>
        </p:txBody>
      </p:sp>
      <p:sp>
        <p:nvSpPr>
          <p:cNvPr id="5" name="Slide Number Placeholder 4"/>
          <p:cNvSpPr>
            <a:spLocks noGrp="1"/>
          </p:cNvSpPr>
          <p:nvPr>
            <p:ph type="sldNum" sz="quarter" idx="12"/>
          </p:nvPr>
        </p:nvSpPr>
        <p:spPr>
          <a:xfrm>
            <a:off x="11192195" y="6104425"/>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17</a:t>
            </a:fld>
            <a:endParaRPr lang="en-US" sz="1800" b="1" dirty="0">
              <a:solidFill>
                <a:schemeClr val="bg1"/>
              </a:solidFill>
              <a:effectLst>
                <a:outerShdw blurRad="38100" dist="38100" dir="2700000" algn="tl">
                  <a:srgbClr val="000000">
                    <a:alpha val="43137"/>
                  </a:srgbClr>
                </a:outerShdw>
              </a:effectLst>
            </a:endParaRPr>
          </a:p>
        </p:txBody>
      </p:sp>
      <p:pic>
        <p:nvPicPr>
          <p:cNvPr id="4"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0525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06908" fill="hold"/>
                                        <p:tgtEl>
                                          <p:spTgt spid="4"/>
                                        </p:tgtEl>
                                      </p:cBhvr>
                                    </p:cmd>
                                  </p:childTnLst>
                                </p:cTn>
                              </p:par>
                            </p:childTnLst>
                          </p:cTn>
                        </p:par>
                      </p:childTnLst>
                    </p:cTn>
                  </p:par>
                </p:childTnLst>
              </p:cTn>
              <p:nextCondLst>
                <p:cond evt="onClick" delay="0">
                  <p:tgtEl>
                    <p:spTgt spid="4"/>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2730" y="6406487"/>
            <a:ext cx="2775541" cy="420261"/>
          </a:xfrm>
        </p:spPr>
        <p:txBody>
          <a:bodyPr>
            <a:noAutofit/>
          </a:bodyPr>
          <a:lstStyle/>
          <a:p>
            <a:r>
              <a:rPr lang="en-GB" sz="1400" i="1" dirty="0" smtClean="0">
                <a:solidFill>
                  <a:schemeClr val="tx1"/>
                </a:solidFill>
              </a:rPr>
              <a:t>www.investigativeresearch.org</a:t>
            </a:r>
            <a:endParaRPr lang="en-GB" sz="1400" i="1" dirty="0">
              <a:solidFill>
                <a:schemeClr val="tx1"/>
              </a:solidFill>
            </a:endParaRPr>
          </a:p>
        </p:txBody>
      </p:sp>
      <p:sp>
        <p:nvSpPr>
          <p:cNvPr id="6" name="Title 1"/>
          <p:cNvSpPr txBox="1">
            <a:spLocks/>
          </p:cNvSpPr>
          <p:nvPr/>
        </p:nvSpPr>
        <p:spPr>
          <a:xfrm>
            <a:off x="1252815" y="289105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smtClean="0"/>
              <a:t>Thank you</a:t>
            </a:r>
            <a:endParaRPr lang="en-GB" dirty="0"/>
          </a:p>
        </p:txBody>
      </p:sp>
      <p:sp>
        <p:nvSpPr>
          <p:cNvPr id="3" name="Slide Number Placeholder 2"/>
          <p:cNvSpPr>
            <a:spLocks noGrp="1"/>
          </p:cNvSpPr>
          <p:nvPr>
            <p:ph type="sldNum" sz="quarter" idx="12"/>
          </p:nvPr>
        </p:nvSpPr>
        <p:spPr>
          <a:xfrm>
            <a:off x="11256590" y="5886815"/>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18</a:t>
            </a:fld>
            <a:endParaRPr lang="en-US" sz="1800" b="1" dirty="0">
              <a:solidFill>
                <a:schemeClr val="bg1"/>
              </a:solidFill>
              <a:effectLst>
                <a:outerShdw blurRad="38100" dist="38100" dir="2700000" algn="tl">
                  <a:srgbClr val="000000">
                    <a:alpha val="43137"/>
                  </a:srgbClr>
                </a:outerShdw>
              </a:effectLst>
            </a:endParaRPr>
          </a:p>
        </p:txBody>
      </p:sp>
      <p:pic>
        <p:nvPicPr>
          <p:cNvPr id="4"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1035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72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6119"/>
          </a:xfrm>
        </p:spPr>
        <p:txBody>
          <a:bodyPr/>
          <a:lstStyle/>
          <a:p>
            <a:pPr algn="ctr"/>
            <a:r>
              <a:rPr lang="en-GB" dirty="0" smtClean="0"/>
              <a:t>Research Team </a:t>
            </a:r>
            <a:endParaRPr lang="en-GB" dirty="0"/>
          </a:p>
        </p:txBody>
      </p:sp>
      <p:sp>
        <p:nvSpPr>
          <p:cNvPr id="3" name="Content Placeholder 2"/>
          <p:cNvSpPr>
            <a:spLocks noGrp="1"/>
          </p:cNvSpPr>
          <p:nvPr>
            <p:ph idx="1"/>
          </p:nvPr>
        </p:nvSpPr>
        <p:spPr>
          <a:xfrm>
            <a:off x="677334" y="1706934"/>
            <a:ext cx="8596668" cy="3342740"/>
          </a:xfrm>
        </p:spPr>
        <p:txBody>
          <a:bodyPr>
            <a:normAutofit/>
          </a:bodyPr>
          <a:lstStyle/>
          <a:p>
            <a:r>
              <a:rPr lang="en-GB" dirty="0"/>
              <a:t>The research team has wide experience in the </a:t>
            </a:r>
            <a:r>
              <a:rPr lang="en-GB" dirty="0" smtClean="0"/>
              <a:t>investigation and study </a:t>
            </a:r>
            <a:r>
              <a:rPr lang="en-GB" dirty="0"/>
              <a:t>of motorcycle </a:t>
            </a:r>
            <a:r>
              <a:rPr lang="en-GB" dirty="0" smtClean="0"/>
              <a:t>crashes.</a:t>
            </a:r>
          </a:p>
          <a:p>
            <a:pPr lvl="1"/>
            <a:r>
              <a:rPr lang="en-GB" dirty="0"/>
              <a:t>Elaine Hardy, UK</a:t>
            </a:r>
          </a:p>
          <a:p>
            <a:pPr lvl="1"/>
            <a:r>
              <a:rPr lang="en-GB" dirty="0" smtClean="0"/>
              <a:t>James V. Ouellet, USA</a:t>
            </a:r>
          </a:p>
          <a:p>
            <a:pPr lvl="1"/>
            <a:r>
              <a:rPr lang="en-GB" dirty="0"/>
              <a:t>Dimitri </a:t>
            </a:r>
            <a:r>
              <a:rPr lang="en-GB" dirty="0" err="1"/>
              <a:t>Margaritis</a:t>
            </a:r>
            <a:r>
              <a:rPr lang="en-GB" dirty="0"/>
              <a:t>, Greece</a:t>
            </a:r>
          </a:p>
          <a:p>
            <a:pPr lvl="1"/>
            <a:r>
              <a:rPr lang="en-GB" dirty="0" smtClean="0"/>
              <a:t>Martin </a:t>
            </a:r>
            <a:r>
              <a:rPr lang="en-GB" dirty="0" err="1" smtClean="0"/>
              <a:t>Winkelbauer</a:t>
            </a:r>
            <a:r>
              <a:rPr lang="en-GB" dirty="0" smtClean="0"/>
              <a:t>,  Austria</a:t>
            </a:r>
          </a:p>
          <a:p>
            <a:pPr lvl="2"/>
            <a:r>
              <a:rPr lang="en-GB" dirty="0" smtClean="0"/>
              <a:t>Elaine Hardy collaborated in EU funded projects on Motorcycle safety and  has written reports on </a:t>
            </a:r>
            <a:r>
              <a:rPr lang="en-GB" dirty="0"/>
              <a:t>f</a:t>
            </a:r>
            <a:r>
              <a:rPr lang="en-GB" dirty="0" smtClean="0"/>
              <a:t>atal </a:t>
            </a:r>
            <a:r>
              <a:rPr lang="en-GB" dirty="0"/>
              <a:t>v</a:t>
            </a:r>
            <a:r>
              <a:rPr lang="en-GB" dirty="0" smtClean="0"/>
              <a:t>ehicle </a:t>
            </a:r>
            <a:r>
              <a:rPr lang="en-GB" dirty="0"/>
              <a:t>c</a:t>
            </a:r>
            <a:r>
              <a:rPr lang="en-GB" dirty="0" smtClean="0"/>
              <a:t>rash </a:t>
            </a:r>
            <a:r>
              <a:rPr lang="en-GB" dirty="0"/>
              <a:t>i</a:t>
            </a:r>
            <a:r>
              <a:rPr lang="en-GB" dirty="0" smtClean="0"/>
              <a:t>nvestigations in Northern Ireland; James Ouellet co-authored the seminal Hurt Report and was responsible for in-depth motorcycle crash investigations in Thailand. The </a:t>
            </a:r>
            <a:r>
              <a:rPr lang="en-GB" dirty="0"/>
              <a:t>latter two researchers collaborated in the OECD/ITF research report, “Improving Safety for Motorcycle, Scooter and Moped Riders.  </a:t>
            </a:r>
          </a:p>
          <a:p>
            <a:pPr marL="0" indent="0">
              <a:buNone/>
            </a:pPr>
            <a:endParaRPr lang="en-GB" dirty="0"/>
          </a:p>
        </p:txBody>
      </p:sp>
      <p:sp>
        <p:nvSpPr>
          <p:cNvPr id="5" name="Slide Number Placeholder 4"/>
          <p:cNvSpPr>
            <a:spLocks noGrp="1"/>
          </p:cNvSpPr>
          <p:nvPr>
            <p:ph type="sldNum" sz="quarter" idx="12"/>
          </p:nvPr>
        </p:nvSpPr>
        <p:spPr>
          <a:xfrm>
            <a:off x="11166438" y="6260303"/>
            <a:ext cx="683339" cy="365125"/>
          </a:xfrm>
        </p:spPr>
        <p:txBody>
          <a:bodyPr/>
          <a:lstStyle/>
          <a:p>
            <a:fld id="{D57F1E4F-1CFF-5643-939E-217C01CDF565}" type="slidenum">
              <a:rPr lang="en-US" sz="2000" b="1" smtClean="0">
                <a:solidFill>
                  <a:schemeClr val="bg1"/>
                </a:solidFill>
                <a:effectLst>
                  <a:outerShdw blurRad="38100" dist="38100" dir="2700000" algn="tl">
                    <a:srgbClr val="000000">
                      <a:alpha val="43137"/>
                    </a:srgbClr>
                  </a:outerShdw>
                </a:effectLst>
              </a:rPr>
              <a:pPr/>
              <a:t>2</a:t>
            </a:fld>
            <a:endParaRPr lang="en-US" sz="2000" b="1" dirty="0">
              <a:solidFill>
                <a:schemeClr val="bg1"/>
              </a:solidFill>
              <a:effectLst>
                <a:outerShdw blurRad="38100" dist="38100" dir="2700000" algn="tl">
                  <a:srgbClr val="000000">
                    <a:alpha val="43137"/>
                  </a:srgbClr>
                </a:outerShdw>
              </a:effectLst>
            </a:endParaRPr>
          </a:p>
        </p:txBody>
      </p:sp>
      <p:pic>
        <p:nvPicPr>
          <p:cNvPr id="7" name="Slide tw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80082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6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63938"/>
            <a:ext cx="8596668" cy="858592"/>
          </a:xfrm>
        </p:spPr>
        <p:txBody>
          <a:bodyPr/>
          <a:lstStyle/>
          <a:p>
            <a:pPr algn="ctr"/>
            <a:r>
              <a:rPr lang="en-GB" dirty="0" smtClean="0"/>
              <a:t>Methodology, Objectives, Outcome</a:t>
            </a:r>
            <a:endParaRPr lang="en-GB" dirty="0"/>
          </a:p>
        </p:txBody>
      </p:sp>
      <p:sp>
        <p:nvSpPr>
          <p:cNvPr id="3" name="Content Placeholder 2"/>
          <p:cNvSpPr>
            <a:spLocks noGrp="1"/>
          </p:cNvSpPr>
          <p:nvPr>
            <p:ph idx="1"/>
          </p:nvPr>
        </p:nvSpPr>
        <p:spPr>
          <a:xfrm>
            <a:off x="677334" y="1665027"/>
            <a:ext cx="8596668" cy="4095693"/>
          </a:xfrm>
        </p:spPr>
        <p:txBody>
          <a:bodyPr>
            <a:normAutofit/>
          </a:bodyPr>
          <a:lstStyle/>
          <a:p>
            <a:pPr>
              <a:spcAft>
                <a:spcPts val="600"/>
              </a:spcAft>
            </a:pPr>
            <a:r>
              <a:rPr lang="en-GB" dirty="0" smtClean="0"/>
              <a:t>The survey covered </a:t>
            </a:r>
            <a:r>
              <a:rPr lang="en-GB" dirty="0"/>
              <a:t>eight different languages: English, French, Swedish, German, Spanish, Italian, Greek and Norwegian</a:t>
            </a:r>
            <a:r>
              <a:rPr lang="en-GB" dirty="0" smtClean="0"/>
              <a:t>.</a:t>
            </a:r>
            <a:endParaRPr lang="en-GB" dirty="0"/>
          </a:p>
          <a:p>
            <a:pPr>
              <a:spcAft>
                <a:spcPts val="600"/>
              </a:spcAft>
            </a:pPr>
            <a:r>
              <a:rPr lang="en-GB" dirty="0" smtClean="0"/>
              <a:t>The on-line survey </a:t>
            </a:r>
            <a:r>
              <a:rPr lang="en-GB" dirty="0"/>
              <a:t>took place between May and October </a:t>
            </a:r>
            <a:r>
              <a:rPr lang="en-GB" dirty="0" smtClean="0"/>
              <a:t>2019. In </a:t>
            </a:r>
            <a:r>
              <a:rPr lang="en-GB" dirty="0"/>
              <a:t>total 1,578 motorcyclists </a:t>
            </a:r>
            <a:r>
              <a:rPr lang="en-GB" dirty="0" smtClean="0"/>
              <a:t>from 30 countries replied </a:t>
            </a:r>
            <a:r>
              <a:rPr lang="en-GB" dirty="0"/>
              <a:t>to </a:t>
            </a:r>
            <a:r>
              <a:rPr lang="en-GB" dirty="0" smtClean="0"/>
              <a:t>39 questions, none were mandatory and the details of the respondents to the survey were anonymous.</a:t>
            </a:r>
            <a:endParaRPr lang="en-GB" dirty="0"/>
          </a:p>
          <a:p>
            <a:pPr>
              <a:spcAft>
                <a:spcPts val="600"/>
              </a:spcAft>
            </a:pPr>
            <a:r>
              <a:rPr lang="en-GB" dirty="0" smtClean="0"/>
              <a:t>The objectives </a:t>
            </a:r>
            <a:r>
              <a:rPr lang="en-GB" dirty="0"/>
              <a:t>of the survey </a:t>
            </a:r>
            <a:r>
              <a:rPr lang="en-GB" dirty="0" smtClean="0"/>
              <a:t>were </a:t>
            </a:r>
            <a:r>
              <a:rPr lang="en-GB" dirty="0"/>
              <a:t>to find out </a:t>
            </a:r>
            <a:r>
              <a:rPr lang="en-GB" dirty="0" smtClean="0"/>
              <a:t>what </a:t>
            </a:r>
            <a:r>
              <a:rPr lang="en-GB" dirty="0"/>
              <a:t>actually happens from the motorcyclists’ perspective </a:t>
            </a:r>
            <a:r>
              <a:rPr lang="en-GB" dirty="0" smtClean="0"/>
              <a:t>when </a:t>
            </a:r>
            <a:r>
              <a:rPr lang="en-GB" dirty="0"/>
              <a:t>they crash and the follow up </a:t>
            </a:r>
            <a:r>
              <a:rPr lang="en-GB" dirty="0" smtClean="0"/>
              <a:t>events.</a:t>
            </a:r>
          </a:p>
          <a:p>
            <a:r>
              <a:rPr lang="en-GB" dirty="0"/>
              <a:t>The survey’s overall results highlight the relationship between speed, protective equipment, assistance systems and injuries, as well as how post-crash motions change </a:t>
            </a:r>
            <a:r>
              <a:rPr lang="en-GB" dirty="0" smtClean="0"/>
              <a:t>with the crash </a:t>
            </a:r>
            <a:r>
              <a:rPr lang="en-GB" dirty="0"/>
              <a:t>occurrence and injury outcome</a:t>
            </a:r>
            <a:r>
              <a:rPr lang="en-GB" sz="1600" dirty="0"/>
              <a:t>.</a:t>
            </a:r>
          </a:p>
          <a:p>
            <a:endParaRPr lang="en-GB" sz="1600" dirty="0"/>
          </a:p>
        </p:txBody>
      </p:sp>
      <p:sp>
        <p:nvSpPr>
          <p:cNvPr id="5" name="Slide Number Placeholder 4"/>
          <p:cNvSpPr>
            <a:spLocks noGrp="1"/>
          </p:cNvSpPr>
          <p:nvPr>
            <p:ph type="sldNum" sz="quarter" idx="12"/>
          </p:nvPr>
        </p:nvSpPr>
        <p:spPr>
          <a:xfrm>
            <a:off x="10831587" y="6118635"/>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3</a:t>
            </a:fld>
            <a:endParaRPr lang="en-US" sz="1800" b="1" dirty="0">
              <a:solidFill>
                <a:schemeClr val="bg1"/>
              </a:solidFill>
              <a:effectLst>
                <a:outerShdw blurRad="38100" dist="38100" dir="2700000" algn="tl">
                  <a:srgbClr val="000000">
                    <a:alpha val="43137"/>
                  </a:srgbClr>
                </a:outerShdw>
              </a:effectLst>
            </a:endParaRPr>
          </a:p>
        </p:txBody>
      </p:sp>
      <p:pic>
        <p:nvPicPr>
          <p:cNvPr id="4" name="Slide thr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57609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Profile of Riders</a:t>
            </a:r>
            <a:endParaRPr lang="en-GB" dirty="0"/>
          </a:p>
        </p:txBody>
      </p:sp>
      <p:sp>
        <p:nvSpPr>
          <p:cNvPr id="6" name="Content Placeholder 5"/>
          <p:cNvSpPr>
            <a:spLocks noGrp="1"/>
          </p:cNvSpPr>
          <p:nvPr>
            <p:ph idx="1"/>
          </p:nvPr>
        </p:nvSpPr>
        <p:spPr>
          <a:xfrm>
            <a:off x="917036" y="1371600"/>
            <a:ext cx="8596668" cy="4669762"/>
          </a:xfrm>
        </p:spPr>
        <p:txBody>
          <a:bodyPr>
            <a:normAutofit/>
          </a:bodyPr>
          <a:lstStyle/>
          <a:p>
            <a:r>
              <a:rPr lang="en-GB" dirty="0" smtClean="0"/>
              <a:t>Of the </a:t>
            </a:r>
            <a:r>
              <a:rPr lang="en-GB" dirty="0"/>
              <a:t>1,578 responses to the </a:t>
            </a:r>
            <a:r>
              <a:rPr lang="en-GB" dirty="0" smtClean="0"/>
              <a:t>survey: </a:t>
            </a:r>
          </a:p>
          <a:p>
            <a:pPr lvl="1"/>
            <a:r>
              <a:rPr lang="en-GB" dirty="0"/>
              <a:t>These crashes were distributed somewhat evenly around the week, with Saturday over-represented (20%) and Monday underrepresented (9.5%).   About three-fourths occurred between 8 a.m. and 6 p.m</a:t>
            </a:r>
            <a:r>
              <a:rPr lang="en-GB" dirty="0" smtClean="0"/>
              <a:t>. Female riders made up 8% of respondents. </a:t>
            </a:r>
          </a:p>
          <a:p>
            <a:pPr lvl="1"/>
            <a:r>
              <a:rPr lang="en-GB" dirty="0"/>
              <a:t>Eighty-four percent of riders reported living in EU countries (including the UK), 6% in the USA-Canada, and 8% in Australia. </a:t>
            </a:r>
            <a:r>
              <a:rPr lang="en-GB" dirty="0" smtClean="0"/>
              <a:t>Riders with full licences represented 86% of respondents.</a:t>
            </a:r>
          </a:p>
          <a:p>
            <a:pPr lvl="1"/>
            <a:r>
              <a:rPr lang="en-GB" dirty="0" smtClean="0"/>
              <a:t>Ninety-one </a:t>
            </a:r>
            <a:r>
              <a:rPr lang="en-GB" dirty="0"/>
              <a:t>percent of the respondents were male; the median age was 44 and the largest age group was in the 45-54 age range. </a:t>
            </a:r>
            <a:r>
              <a:rPr lang="en-GB" dirty="0" smtClean="0"/>
              <a:t>Only </a:t>
            </a:r>
            <a:r>
              <a:rPr lang="en-GB" dirty="0"/>
              <a:t>one in 40 (2.5%) said they had been riding less than a year while five percent said they had been riding over 40 years </a:t>
            </a:r>
            <a:r>
              <a:rPr lang="en-GB" dirty="0" smtClean="0"/>
              <a:t>consecutively.  </a:t>
            </a:r>
            <a:endParaRPr lang="en-GB" dirty="0"/>
          </a:p>
          <a:p>
            <a:pPr lvl="1"/>
            <a:r>
              <a:rPr lang="en-GB" dirty="0" smtClean="0"/>
              <a:t>Motorcycles accounted </a:t>
            </a:r>
            <a:r>
              <a:rPr lang="en-GB" dirty="0"/>
              <a:t>for about 90% of the </a:t>
            </a:r>
            <a:r>
              <a:rPr lang="en-GB" dirty="0" smtClean="0"/>
              <a:t>total PTWs.  </a:t>
            </a:r>
            <a:r>
              <a:rPr lang="en-GB" dirty="0"/>
              <a:t>Scooters and mopeds combined made up about another 5%. </a:t>
            </a:r>
            <a:endParaRPr lang="en-GB" dirty="0" smtClean="0"/>
          </a:p>
          <a:p>
            <a:pPr lvl="1"/>
            <a:r>
              <a:rPr lang="en-GB" dirty="0"/>
              <a:t>Fifty-seven percent fell into the 500-1000 cc range and another 28% were larger than 1000cc.  Motorcycles under 500cc were only 15% of the total. </a:t>
            </a:r>
            <a:endParaRPr lang="en-GB" dirty="0" smtClean="0"/>
          </a:p>
        </p:txBody>
      </p:sp>
      <p:sp>
        <p:nvSpPr>
          <p:cNvPr id="3" name="Slide Number Placeholder 2"/>
          <p:cNvSpPr>
            <a:spLocks noGrp="1"/>
          </p:cNvSpPr>
          <p:nvPr>
            <p:ph type="sldNum" sz="quarter" idx="12"/>
          </p:nvPr>
        </p:nvSpPr>
        <p:spPr>
          <a:xfrm>
            <a:off x="11011892" y="6081169"/>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4</a:t>
            </a:fld>
            <a:endParaRPr lang="en-US" sz="1800" b="1" dirty="0">
              <a:solidFill>
                <a:schemeClr val="bg1"/>
              </a:solidFill>
              <a:effectLst>
                <a:outerShdw blurRad="38100" dist="38100" dir="2700000" algn="tl">
                  <a:srgbClr val="000000">
                    <a:alpha val="43137"/>
                  </a:srgbClr>
                </a:outerShdw>
              </a:effectLst>
            </a:endParaRPr>
          </a:p>
        </p:txBody>
      </p:sp>
      <p:pic>
        <p:nvPicPr>
          <p:cNvPr id="4" name="Slide f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40467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Motorcycle pre-crash speed</a:t>
            </a:r>
            <a:endParaRPr lang="en-GB" dirty="0"/>
          </a:p>
        </p:txBody>
      </p:sp>
      <p:sp>
        <p:nvSpPr>
          <p:cNvPr id="8" name="Content Placeholder 7"/>
          <p:cNvSpPr>
            <a:spLocks noGrp="1"/>
          </p:cNvSpPr>
          <p:nvPr>
            <p:ph idx="1"/>
          </p:nvPr>
        </p:nvSpPr>
        <p:spPr>
          <a:xfrm>
            <a:off x="425874" y="1257300"/>
            <a:ext cx="8596668" cy="1979539"/>
          </a:xfrm>
        </p:spPr>
        <p:txBody>
          <a:bodyPr>
            <a:normAutofit/>
          </a:bodyPr>
          <a:lstStyle/>
          <a:p>
            <a:pPr marL="0" indent="0">
              <a:buNone/>
            </a:pPr>
            <a:r>
              <a:rPr lang="en-GB" sz="1600" dirty="0"/>
              <a:t>We asked riders to estimate their speed within a 10 km/hr range and assumed they were giving us the pre-crash speed.  Figure 1 shows a cumulative percent distribution of the estimates given by 1,413 riders (150 estimated in miles per hour, while 15 gave no answer.)  </a:t>
            </a:r>
          </a:p>
          <a:p>
            <a:pPr marL="0" indent="0">
              <a:buNone/>
            </a:pPr>
            <a:r>
              <a:rPr lang="en-GB" sz="1600" dirty="0" smtClean="0"/>
              <a:t>The </a:t>
            </a:r>
            <a:r>
              <a:rPr lang="en-GB" sz="1600" dirty="0"/>
              <a:t>median speed fell in the 31-40 km/hr range (19-25 mph) while the 90</a:t>
            </a:r>
            <a:r>
              <a:rPr lang="en-GB" sz="1600" baseline="30000" dirty="0"/>
              <a:t>th</a:t>
            </a:r>
            <a:r>
              <a:rPr lang="en-GB" sz="1600" dirty="0"/>
              <a:t> percentile speed was around 80 km/hr (50 mph).  </a:t>
            </a:r>
          </a:p>
          <a:p>
            <a:endParaRPr lang="en-GB" dirty="0" smtClean="0"/>
          </a:p>
        </p:txBody>
      </p:sp>
      <p:graphicFrame>
        <p:nvGraphicFramePr>
          <p:cNvPr id="5" name="Chart 4"/>
          <p:cNvGraphicFramePr/>
          <p:nvPr>
            <p:extLst>
              <p:ext uri="{D42A27DB-BD31-4B8C-83A1-F6EECF244321}">
                <p14:modId xmlns:p14="http://schemas.microsoft.com/office/powerpoint/2010/main" val="2454591636"/>
              </p:ext>
            </p:extLst>
          </p:nvPr>
        </p:nvGraphicFramePr>
        <p:xfrm>
          <a:off x="1965961" y="2857500"/>
          <a:ext cx="5674994" cy="3183862"/>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p:cNvSpPr>
            <a:spLocks noGrp="1"/>
          </p:cNvSpPr>
          <p:nvPr>
            <p:ph type="sldNum" sz="quarter" idx="12"/>
          </p:nvPr>
        </p:nvSpPr>
        <p:spPr>
          <a:xfrm>
            <a:off x="11050528" y="6055411"/>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5</a:t>
            </a:fld>
            <a:endParaRPr lang="en-US" sz="1800" b="1" dirty="0">
              <a:solidFill>
                <a:schemeClr val="bg1"/>
              </a:solidFill>
              <a:effectLst>
                <a:outerShdw blurRad="38100" dist="38100" dir="2700000" algn="tl">
                  <a:srgbClr val="000000">
                    <a:alpha val="43137"/>
                  </a:srgbClr>
                </a:outerShdw>
              </a:effectLst>
            </a:endParaRPr>
          </a:p>
        </p:txBody>
      </p:sp>
      <p:pic>
        <p:nvPicPr>
          <p:cNvPr id="4" name="Slide fi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2652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209" y="350293"/>
            <a:ext cx="8596668" cy="1114286"/>
          </a:xfrm>
        </p:spPr>
        <p:txBody>
          <a:bodyPr>
            <a:normAutofit fontScale="90000"/>
          </a:bodyPr>
          <a:lstStyle/>
          <a:p>
            <a:pPr algn="ctr"/>
            <a:r>
              <a:rPr lang="en-GB" dirty="0" smtClean="0"/>
              <a:t>Total </a:t>
            </a:r>
            <a:r>
              <a:rPr lang="en-GB" dirty="0"/>
              <a:t>r</a:t>
            </a:r>
            <a:r>
              <a:rPr lang="en-GB" dirty="0" smtClean="0"/>
              <a:t>iders </a:t>
            </a:r>
            <a:r>
              <a:rPr lang="en-GB" dirty="0"/>
              <a:t>i</a:t>
            </a:r>
            <a:r>
              <a:rPr lang="en-GB" dirty="0" smtClean="0"/>
              <a:t>njured/speed prior to crash </a:t>
            </a:r>
            <a:br>
              <a:rPr lang="en-GB" dirty="0" smtClean="0"/>
            </a:br>
            <a:r>
              <a:rPr lang="en-GB" dirty="0" smtClean="0"/>
              <a:t>(960 </a:t>
            </a:r>
            <a:r>
              <a:rPr lang="en-GB" dirty="0" err="1" smtClean="0"/>
              <a:t>kph</a:t>
            </a:r>
            <a:r>
              <a:rPr lang="en-GB" smtClean="0"/>
              <a:t> + </a:t>
            </a:r>
            <a:r>
              <a:rPr lang="en-GB" dirty="0" smtClean="0"/>
              <a:t>128 mph = 1088)</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25880863"/>
              </p:ext>
            </p:extLst>
          </p:nvPr>
        </p:nvGraphicFramePr>
        <p:xfrm>
          <a:off x="1733268" y="1507304"/>
          <a:ext cx="6346208" cy="4144873"/>
        </p:xfrm>
        <a:graphic>
          <a:graphicData uri="http://schemas.openxmlformats.org/drawingml/2006/table">
            <a:tbl>
              <a:tblPr firstRow="1" firstCol="1" bandRow="1">
                <a:tableStyleId>{5C22544A-7EE6-4342-B048-85BDC9FD1C3A}</a:tableStyleId>
              </a:tblPr>
              <a:tblGrid>
                <a:gridCol w="2288948"/>
                <a:gridCol w="468264"/>
                <a:gridCol w="739364"/>
                <a:gridCol w="739364"/>
                <a:gridCol w="739364"/>
                <a:gridCol w="739364"/>
                <a:gridCol w="631540"/>
              </a:tblGrid>
              <a:tr h="214531">
                <a:tc rowSpan="2">
                  <a:txBody>
                    <a:bodyPr/>
                    <a:lstStyle/>
                    <a:p>
                      <a:pPr algn="ctr">
                        <a:lnSpc>
                          <a:spcPct val="107000"/>
                        </a:lnSpc>
                        <a:spcAft>
                          <a:spcPts val="0"/>
                        </a:spcAft>
                      </a:pPr>
                      <a:r>
                        <a:rPr lang="en-GB" sz="1000" dirty="0" smtClean="0">
                          <a:effectLst/>
                        </a:rPr>
                        <a:t>Speed (Kilometres)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6">
                  <a:txBody>
                    <a:bodyPr/>
                    <a:lstStyle/>
                    <a:p>
                      <a:pPr algn="ct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Injured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vMerge="1">
                  <a:txBody>
                    <a:bodyPr/>
                    <a:lstStyle/>
                    <a:p>
                      <a:pPr algn="ct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000" dirty="0">
                          <a:solidFill>
                            <a:schemeClr val="tx1"/>
                          </a:solidFill>
                          <a:effectLst/>
                        </a:rPr>
                        <a:t>N/A</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0"/>
                        </a:spcAft>
                      </a:pPr>
                      <a:r>
                        <a:rPr lang="en-GB" sz="1000" dirty="0">
                          <a:solidFill>
                            <a:schemeClr val="tx1"/>
                          </a:solidFill>
                          <a:effectLst/>
                        </a:rPr>
                        <a:t>No</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0"/>
                        </a:spcAft>
                      </a:pPr>
                      <a:r>
                        <a:rPr lang="en-GB" sz="1000" dirty="0">
                          <a:solidFill>
                            <a:schemeClr val="tx1"/>
                          </a:solidFill>
                          <a:effectLst/>
                        </a:rPr>
                        <a:t>%</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0"/>
                        </a:spcAft>
                      </a:pPr>
                      <a:r>
                        <a:rPr lang="en-GB" sz="1000" dirty="0">
                          <a:solidFill>
                            <a:schemeClr val="tx1"/>
                          </a:solidFill>
                          <a:effectLst/>
                        </a:rPr>
                        <a:t>Yes</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0"/>
                        </a:spcAft>
                      </a:pPr>
                      <a:r>
                        <a:rPr lang="en-GB" sz="1000" dirty="0">
                          <a:solidFill>
                            <a:schemeClr val="tx1"/>
                          </a:solidFill>
                          <a:effectLst/>
                        </a:rPr>
                        <a:t>%</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0"/>
                        </a:spcAft>
                      </a:pPr>
                      <a:r>
                        <a:rPr lang="en-GB" sz="1000" dirty="0">
                          <a:solidFill>
                            <a:schemeClr val="tx1"/>
                          </a:solidFill>
                          <a:effectLst/>
                        </a:rPr>
                        <a:t>Total</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r>
              <a:tr h="214531">
                <a:tc>
                  <a:txBody>
                    <a:bodyPr/>
                    <a:lstStyle/>
                    <a:p>
                      <a:pPr>
                        <a:lnSpc>
                          <a:spcPct val="107000"/>
                        </a:lnSpc>
                        <a:spcAft>
                          <a:spcPts val="0"/>
                        </a:spcAft>
                      </a:pPr>
                      <a:r>
                        <a:rPr lang="en-GB" sz="1000" dirty="0">
                          <a:effectLst/>
                        </a:rPr>
                        <a:t>Don't know</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0.7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0.5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dirty="0" smtClean="0">
                          <a:effectLst/>
                        </a:rPr>
                        <a:t>Stationary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8.7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54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5.6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95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61862">
                <a:tc>
                  <a:txBody>
                    <a:bodyPr/>
                    <a:lstStyle/>
                    <a:p>
                      <a:pPr>
                        <a:lnSpc>
                          <a:spcPct val="107000"/>
                        </a:lnSpc>
                        <a:spcAft>
                          <a:spcPts val="0"/>
                        </a:spcAft>
                      </a:pPr>
                      <a:r>
                        <a:rPr lang="en-GB" sz="1000" dirty="0">
                          <a:effectLst/>
                        </a:rPr>
                        <a:t>1 to 10 </a:t>
                      </a:r>
                      <a:r>
                        <a:rPr lang="en-GB" sz="1000" dirty="0" err="1">
                          <a:effectLst/>
                        </a:rPr>
                        <a:t>kph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32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7.6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72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11 to 20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51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61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6.4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21 to 30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60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14.2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rgbClr val="C00000"/>
                          </a:solidFill>
                          <a:effectLst/>
                        </a:rPr>
                        <a:t>115</a:t>
                      </a:r>
                      <a:endParaRPr lang="en-GB"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solidFill>
                            <a:srgbClr val="C00000"/>
                          </a:solidFill>
                          <a:effectLst/>
                        </a:rPr>
                        <a:t>12.0</a:t>
                      </a:r>
                      <a:endParaRPr lang="en-GB"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180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31 to 40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52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12.3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solidFill>
                            <a:srgbClr val="C00000"/>
                          </a:solidFill>
                          <a:effectLst/>
                        </a:rPr>
                        <a:t>124</a:t>
                      </a:r>
                      <a:endParaRPr lang="en-GB"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rgbClr val="C00000"/>
                          </a:solidFill>
                          <a:effectLst/>
                        </a:rPr>
                        <a:t>12.9</a:t>
                      </a:r>
                      <a:endParaRPr lang="en-GB"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176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41 to 50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52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12.3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solidFill>
                            <a:srgbClr val="C00000"/>
                          </a:solidFill>
                          <a:effectLst/>
                        </a:rPr>
                        <a:t>152</a:t>
                      </a:r>
                      <a:endParaRPr lang="en-GB"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rgbClr val="C00000"/>
                          </a:solidFill>
                          <a:effectLst/>
                        </a:rPr>
                        <a:t>15.8</a:t>
                      </a:r>
                      <a:endParaRPr lang="en-GB"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51 to 60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43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10.2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solidFill>
                            <a:srgbClr val="C00000"/>
                          </a:solidFill>
                          <a:effectLst/>
                        </a:rPr>
                        <a:t>104</a:t>
                      </a:r>
                      <a:endParaRPr lang="en-GB"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rgbClr val="C00000"/>
                          </a:solidFill>
                          <a:effectLst/>
                        </a:rPr>
                        <a:t>10.8</a:t>
                      </a:r>
                      <a:endParaRPr lang="en-GB"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149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61 to 70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7.1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solidFill>
                            <a:srgbClr val="C00000"/>
                          </a:solidFill>
                          <a:effectLst/>
                        </a:rPr>
                        <a:t>90</a:t>
                      </a:r>
                      <a:endParaRPr lang="en-GB"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rgbClr val="C00000"/>
                          </a:solidFill>
                          <a:effectLst/>
                        </a:rPr>
                        <a:t>9.4</a:t>
                      </a:r>
                      <a:endParaRPr lang="en-GB"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71 to 80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5.2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solidFill>
                            <a:srgbClr val="C00000"/>
                          </a:solidFill>
                          <a:effectLst/>
                        </a:rPr>
                        <a:t>89</a:t>
                      </a:r>
                      <a:endParaRPr lang="en-GB"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rgbClr val="C00000"/>
                          </a:solidFill>
                          <a:effectLst/>
                        </a:rPr>
                        <a:t>9.3</a:t>
                      </a:r>
                      <a:endParaRPr lang="en-GB"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81 to 90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4.7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59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91 to 100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42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101 to 110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111 to 120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a:effectLst/>
                        </a:rPr>
                        <a:t>121 to 130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0.7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0.6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5984">
                <a:tc>
                  <a:txBody>
                    <a:bodyPr/>
                    <a:lstStyle/>
                    <a:p>
                      <a:pPr>
                        <a:lnSpc>
                          <a:spcPct val="107000"/>
                        </a:lnSpc>
                        <a:spcAft>
                          <a:spcPts val="0"/>
                        </a:spcAft>
                      </a:pPr>
                      <a:r>
                        <a:rPr lang="en-GB" sz="1000">
                          <a:effectLst/>
                        </a:rPr>
                        <a:t>More than 130 kph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0.9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4531">
                <a:tc>
                  <a:txBody>
                    <a:bodyPr/>
                    <a:lstStyle/>
                    <a:p>
                      <a:pPr>
                        <a:lnSpc>
                          <a:spcPct val="107000"/>
                        </a:lnSpc>
                        <a:spcAft>
                          <a:spcPts val="0"/>
                        </a:spcAft>
                      </a:pPr>
                      <a:r>
                        <a:rPr lang="en-GB" sz="1000" dirty="0">
                          <a:effectLst/>
                        </a:rPr>
                        <a:t>Total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423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100.0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rgbClr val="C00000"/>
                          </a:solidFill>
                          <a:effectLst/>
                        </a:rPr>
                        <a:t>960</a:t>
                      </a:r>
                      <a:endParaRPr lang="en-GB"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100.0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1422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 name="TextBox 2"/>
          <p:cNvSpPr txBox="1"/>
          <p:nvPr/>
        </p:nvSpPr>
        <p:spPr>
          <a:xfrm>
            <a:off x="968987" y="5645275"/>
            <a:ext cx="7221849" cy="338554"/>
          </a:xfrm>
          <a:prstGeom prst="rect">
            <a:avLst/>
          </a:prstGeom>
          <a:noFill/>
        </p:spPr>
        <p:txBody>
          <a:bodyPr wrap="none" rtlCol="0">
            <a:spAutoFit/>
          </a:bodyPr>
          <a:lstStyle/>
          <a:p>
            <a:r>
              <a:rPr lang="en-GB" sz="1600" dirty="0" smtClean="0"/>
              <a:t>61% of those injured, crashed at speeds between 21 and 80 </a:t>
            </a:r>
            <a:r>
              <a:rPr lang="en-GB" sz="1600" dirty="0" err="1" smtClean="0"/>
              <a:t>kph</a:t>
            </a:r>
            <a:r>
              <a:rPr lang="en-GB" sz="1600" dirty="0" smtClean="0"/>
              <a:t> (13-50 mph)</a:t>
            </a:r>
            <a:endParaRPr lang="en-GB" sz="1600" dirty="0"/>
          </a:p>
        </p:txBody>
      </p:sp>
      <p:sp>
        <p:nvSpPr>
          <p:cNvPr id="6" name="Oval 5"/>
          <p:cNvSpPr/>
          <p:nvPr/>
        </p:nvSpPr>
        <p:spPr>
          <a:xfrm>
            <a:off x="6104585" y="2704564"/>
            <a:ext cx="1648496" cy="15197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p:cNvSpPr>
            <a:spLocks noGrp="1"/>
          </p:cNvSpPr>
          <p:nvPr>
            <p:ph type="sldNum" sz="quarter" idx="12"/>
          </p:nvPr>
        </p:nvSpPr>
        <p:spPr>
          <a:xfrm>
            <a:off x="11192196" y="6144393"/>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6</a:t>
            </a:fld>
            <a:endParaRPr lang="en-US" sz="1800" b="1" dirty="0">
              <a:solidFill>
                <a:schemeClr val="bg1"/>
              </a:solidFill>
              <a:effectLst>
                <a:outerShdw blurRad="38100" dist="38100" dir="2700000" algn="tl">
                  <a:srgbClr val="000000">
                    <a:alpha val="43137"/>
                  </a:srgbClr>
                </a:outerShdw>
              </a:effectLst>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32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4668"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Braking and Advanced Braking Systems</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19703704"/>
              </p:ext>
            </p:extLst>
          </p:nvPr>
        </p:nvGraphicFramePr>
        <p:xfrm>
          <a:off x="606501" y="1364774"/>
          <a:ext cx="3988659" cy="2917379"/>
        </p:xfrm>
        <a:graphic>
          <a:graphicData uri="http://schemas.openxmlformats.org/drawingml/2006/table">
            <a:tbl>
              <a:tblPr>
                <a:tableStyleId>{5C22544A-7EE6-4342-B048-85BDC9FD1C3A}</a:tableStyleId>
              </a:tblPr>
              <a:tblGrid>
                <a:gridCol w="1109259"/>
                <a:gridCol w="25400"/>
                <a:gridCol w="531961"/>
                <a:gridCol w="476518"/>
                <a:gridCol w="736261"/>
                <a:gridCol w="564871"/>
                <a:gridCol w="544389"/>
              </a:tblGrid>
              <a:tr h="653672">
                <a:tc rowSpan="2" gridSpan="2">
                  <a:txBody>
                    <a:bodyPr/>
                    <a:lstStyle/>
                    <a:p>
                      <a:pPr algn="ctr">
                        <a:lnSpc>
                          <a:spcPct val="107000"/>
                        </a:lnSpc>
                        <a:spcAft>
                          <a:spcPts val="0"/>
                        </a:spcAft>
                      </a:pPr>
                      <a:r>
                        <a:rPr lang="en-GB" sz="1000" dirty="0" smtClean="0">
                          <a:solidFill>
                            <a:schemeClr val="bg1"/>
                          </a:solidFill>
                          <a:effectLst/>
                        </a:rPr>
                        <a:t>Training for</a:t>
                      </a:r>
                      <a:r>
                        <a:rPr lang="en-GB" sz="1000" baseline="0" dirty="0" smtClean="0">
                          <a:solidFill>
                            <a:schemeClr val="bg1"/>
                          </a:solidFill>
                          <a:effectLst/>
                        </a:rPr>
                        <a:t> </a:t>
                      </a:r>
                      <a:r>
                        <a:rPr lang="en-GB" sz="1000" dirty="0" smtClean="0">
                          <a:solidFill>
                            <a:schemeClr val="bg1"/>
                          </a:solidFill>
                          <a:effectLst/>
                        </a:rPr>
                        <a:t>Emergency </a:t>
                      </a:r>
                      <a:r>
                        <a:rPr lang="en-GB" sz="1000" dirty="0">
                          <a:solidFill>
                            <a:schemeClr val="bg1"/>
                          </a:solidFill>
                          <a:effectLst/>
                        </a:rPr>
                        <a:t>Braking</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solidFill>
                  </a:tcPr>
                </a:tc>
                <a:tc rowSpan="2" hMerge="1">
                  <a:txBody>
                    <a:bodyPr/>
                    <a:lstStyle/>
                    <a:p>
                      <a:endParaRPr lang="en-GB"/>
                    </a:p>
                  </a:txBody>
                  <a:tcPr/>
                </a:tc>
                <a:tc gridSpan="4">
                  <a:txBody>
                    <a:bodyPr/>
                    <a:lstStyle/>
                    <a:p>
                      <a:pPr marL="38100" marR="38100" algn="ctr">
                        <a:lnSpc>
                          <a:spcPct val="107000"/>
                        </a:lnSpc>
                        <a:spcAft>
                          <a:spcPts val="0"/>
                        </a:spcAft>
                      </a:pPr>
                      <a:r>
                        <a:rPr lang="en-GB" sz="1200" dirty="0">
                          <a:solidFill>
                            <a:schemeClr val="bg1"/>
                          </a:solidFill>
                          <a:effectLst/>
                        </a:rPr>
                        <a:t>Did your motorcycle have Antilock brakes (ABS)</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accent1"/>
                    </a:solidFill>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marL="38100" marR="38100" algn="ctr">
                        <a:lnSpc>
                          <a:spcPct val="107000"/>
                        </a:lnSpc>
                        <a:spcAft>
                          <a:spcPts val="0"/>
                        </a:spcAft>
                      </a:pPr>
                      <a:r>
                        <a:rPr lang="en-GB" sz="1000" dirty="0">
                          <a:solidFill>
                            <a:schemeClr val="bg1"/>
                          </a:solidFill>
                          <a:effectLst/>
                        </a:rPr>
                        <a:t>Total</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accent1"/>
                    </a:solidFill>
                  </a:tcPr>
                </a:tc>
              </a:tr>
              <a:tr h="353205">
                <a:tc gridSpan="2" vMerge="1">
                  <a:txBody>
                    <a:bodyPr/>
                    <a:lstStyle/>
                    <a:p>
                      <a:endParaRPr lang="en-GB"/>
                    </a:p>
                  </a:txBody>
                  <a:tcPr/>
                </a:tc>
                <a:tc hMerge="1" vMerge="1">
                  <a:txBody>
                    <a:bodyPr/>
                    <a:lstStyle/>
                    <a:p>
                      <a:endParaRPr lang="en-GB"/>
                    </a:p>
                  </a:txBody>
                  <a:tcPr/>
                </a:tc>
                <a:tc>
                  <a:txBody>
                    <a:bodyPr/>
                    <a:lstStyle/>
                    <a:p>
                      <a:pPr marL="38100" marR="38100" algn="ctr">
                        <a:lnSpc>
                          <a:spcPct val="107000"/>
                        </a:lnSpc>
                        <a:spcAft>
                          <a:spcPts val="0"/>
                        </a:spcAft>
                      </a:pPr>
                      <a:r>
                        <a:rPr lang="en-GB" sz="1000" dirty="0">
                          <a:solidFill>
                            <a:schemeClr val="bg1"/>
                          </a:solidFill>
                          <a:effectLst/>
                        </a:rPr>
                        <a:t> </a:t>
                      </a:r>
                      <a:r>
                        <a:rPr lang="en-GB" sz="1000" dirty="0" smtClean="0">
                          <a:solidFill>
                            <a:schemeClr val="bg1"/>
                          </a:solidFill>
                          <a:effectLst/>
                        </a:rPr>
                        <a:t>No Answer</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accent1"/>
                    </a:solidFill>
                  </a:tcPr>
                </a:tc>
                <a:tc>
                  <a:txBody>
                    <a:bodyPr/>
                    <a:lstStyle/>
                    <a:p>
                      <a:pPr marL="38100" marR="38100" algn="ctr">
                        <a:lnSpc>
                          <a:spcPct val="107000"/>
                        </a:lnSpc>
                        <a:spcAft>
                          <a:spcPts val="0"/>
                        </a:spcAft>
                      </a:pPr>
                      <a:r>
                        <a:rPr lang="en-GB" sz="1000">
                          <a:solidFill>
                            <a:schemeClr val="bg1"/>
                          </a:solidFill>
                          <a:effectLst/>
                        </a:rPr>
                        <a:t>No</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accent1"/>
                    </a:solidFill>
                  </a:tcPr>
                </a:tc>
                <a:tc>
                  <a:txBody>
                    <a:bodyPr/>
                    <a:lstStyle/>
                    <a:p>
                      <a:pPr marL="38100" marR="38100" algn="ctr">
                        <a:lnSpc>
                          <a:spcPct val="107000"/>
                        </a:lnSpc>
                        <a:spcAft>
                          <a:spcPts val="0"/>
                        </a:spcAft>
                      </a:pPr>
                      <a:r>
                        <a:rPr lang="en-GB" sz="1000" dirty="0">
                          <a:solidFill>
                            <a:schemeClr val="bg1"/>
                          </a:solidFill>
                          <a:effectLst/>
                        </a:rPr>
                        <a:t>Uncertain</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accent1"/>
                    </a:solidFill>
                  </a:tcPr>
                </a:tc>
                <a:tc>
                  <a:txBody>
                    <a:bodyPr/>
                    <a:lstStyle/>
                    <a:p>
                      <a:pPr marL="38100" marR="38100" algn="ctr">
                        <a:lnSpc>
                          <a:spcPct val="107000"/>
                        </a:lnSpc>
                        <a:spcAft>
                          <a:spcPts val="0"/>
                        </a:spcAft>
                      </a:pPr>
                      <a:r>
                        <a:rPr lang="en-GB" sz="1000" dirty="0">
                          <a:solidFill>
                            <a:schemeClr val="bg1"/>
                          </a:solidFill>
                          <a:effectLst/>
                        </a:rPr>
                        <a:t>Yes</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accent1"/>
                    </a:solidFill>
                  </a:tcPr>
                </a:tc>
                <a:tc vMerge="1">
                  <a:txBody>
                    <a:bodyPr/>
                    <a:lstStyle/>
                    <a:p>
                      <a:endParaRPr lang="en-GB"/>
                    </a:p>
                  </a:txBody>
                  <a:tcPr/>
                </a:tc>
              </a:tr>
              <a:tr h="318417">
                <a:tc rowSpan="2">
                  <a:txBody>
                    <a:bodyPr/>
                    <a:lstStyle/>
                    <a:p>
                      <a:pPr marL="38100" marR="38100">
                        <a:lnSpc>
                          <a:spcPct val="107000"/>
                        </a:lnSpc>
                        <a:spcAft>
                          <a:spcPts val="0"/>
                        </a:spcAft>
                      </a:pPr>
                      <a:r>
                        <a:rPr lang="en-GB" sz="1000" dirty="0">
                          <a:solidFill>
                            <a:schemeClr val="bg1"/>
                          </a:solidFill>
                          <a:effectLst/>
                        </a:rPr>
                        <a:t>No</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nSpc>
                          <a:spcPct val="107000"/>
                        </a:lnSpc>
                        <a:spcAft>
                          <a:spcPts val="0"/>
                        </a:spcAft>
                      </a:pPr>
                      <a:r>
                        <a:rPr lang="en-GB" sz="10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23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650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solidFill>
                            <a:schemeClr val="tx1"/>
                          </a:solidFill>
                          <a:effectLst/>
                        </a:rPr>
                        <a:t>321</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effectLst/>
                        </a:rPr>
                        <a:t>1005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18417">
                <a:tc vMerge="1">
                  <a:txBody>
                    <a:bodyPr/>
                    <a:lstStyle/>
                    <a:p>
                      <a:endParaRPr lang="en-GB"/>
                    </a:p>
                  </a:txBody>
                  <a:tcPr/>
                </a:tc>
                <a:tc>
                  <a:txBody>
                    <a:bodyPr/>
                    <a:lstStyle/>
                    <a:p>
                      <a:pPr marL="38100" marR="38100">
                        <a:lnSpc>
                          <a:spcPct val="107000"/>
                        </a:lnSpc>
                        <a:spcAft>
                          <a:spcPts val="0"/>
                        </a:spcAft>
                      </a:pPr>
                      <a:r>
                        <a:rPr lang="en-GB" sz="10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effectLst/>
                        </a:rPr>
                        <a:t>79.3%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67.8%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64.7%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solidFill>
                            <a:schemeClr val="tx1"/>
                          </a:solidFill>
                          <a:effectLst/>
                        </a:rPr>
                        <a:t>56.0%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effectLst/>
                        </a:rPr>
                        <a:t>63.7%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18417">
                <a:tc rowSpan="2">
                  <a:txBody>
                    <a:bodyPr/>
                    <a:lstStyle/>
                    <a:p>
                      <a:pPr marL="38100" marR="38100">
                        <a:lnSpc>
                          <a:spcPct val="107000"/>
                        </a:lnSpc>
                        <a:spcAft>
                          <a:spcPts val="0"/>
                        </a:spcAft>
                      </a:pPr>
                      <a:r>
                        <a:rPr lang="en-GB" sz="1000" dirty="0">
                          <a:solidFill>
                            <a:schemeClr val="bg1"/>
                          </a:solidFill>
                          <a:effectLst/>
                        </a:rPr>
                        <a:t>Yes</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nSpc>
                          <a:spcPct val="107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309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solidFill>
                            <a:srgbClr val="FF0000"/>
                          </a:solidFill>
                          <a:effectLst/>
                        </a:rPr>
                        <a:t>252</a:t>
                      </a:r>
                      <a:endPar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effectLst/>
                        </a:rPr>
                        <a:t>573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18417">
                <a:tc vMerge="1">
                  <a:txBody>
                    <a:bodyPr/>
                    <a:lstStyle/>
                    <a:p>
                      <a:endParaRPr lang="en-GB"/>
                    </a:p>
                  </a:txBody>
                  <a:tcPr/>
                </a:tc>
                <a:tc>
                  <a:txBody>
                    <a:bodyPr/>
                    <a:lstStyle/>
                    <a:p>
                      <a:pPr marL="38100" marR="38100">
                        <a:lnSpc>
                          <a:spcPct val="107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20.7%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32.2%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35.3%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solidFill>
                            <a:srgbClr val="FF0000"/>
                          </a:solidFill>
                          <a:effectLst/>
                        </a:rPr>
                        <a:t>44.0%</a:t>
                      </a:r>
                      <a:endPar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effectLst/>
                        </a:rPr>
                        <a:t>36.3%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18417">
                <a:tc rowSpan="2">
                  <a:txBody>
                    <a:bodyPr/>
                    <a:lstStyle/>
                    <a:p>
                      <a:pPr marL="38100" marR="38100">
                        <a:lnSpc>
                          <a:spcPct val="107000"/>
                        </a:lnSpc>
                        <a:spcAft>
                          <a:spcPts val="0"/>
                        </a:spcAft>
                      </a:pPr>
                      <a:r>
                        <a:rPr lang="en-GB" sz="1000" dirty="0">
                          <a:solidFill>
                            <a:schemeClr val="bg1"/>
                          </a:solidFill>
                          <a:effectLst/>
                        </a:rPr>
                        <a:t>Total</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tc>
                  <a:txBody>
                    <a:bodyPr/>
                    <a:lstStyle/>
                    <a:p>
                      <a:pPr marL="38100" marR="38100">
                        <a:lnSpc>
                          <a:spcPct val="107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29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959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solidFill>
                            <a:schemeClr val="tx1"/>
                          </a:solidFill>
                          <a:effectLst/>
                        </a:rPr>
                        <a:t>573</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effectLst/>
                        </a:rPr>
                        <a:t>1578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318417">
                <a:tc vMerge="1">
                  <a:txBody>
                    <a:bodyPr/>
                    <a:lstStyle/>
                    <a:p>
                      <a:endParaRPr lang="en-GB"/>
                    </a:p>
                  </a:txBody>
                  <a:tcPr/>
                </a:tc>
                <a:tc>
                  <a:txBody>
                    <a:bodyPr/>
                    <a:lstStyle/>
                    <a:p>
                      <a:pPr marL="38100" marR="38100">
                        <a:lnSpc>
                          <a:spcPct val="107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100.0%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effectLst/>
                        </a:rPr>
                        <a:t>100.0%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effectLst/>
                        </a:rPr>
                        <a:t>100.0%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a:effectLst/>
                        </a:rPr>
                        <a:t>100.0%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ct val="107000"/>
                        </a:lnSpc>
                        <a:spcAft>
                          <a:spcPts val="0"/>
                        </a:spcAft>
                      </a:pPr>
                      <a:r>
                        <a:rPr lang="en-GB" sz="1000" dirty="0">
                          <a:effectLst/>
                        </a:rPr>
                        <a:t>100.0%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sp>
        <p:nvSpPr>
          <p:cNvPr id="6" name="Rectangle 5"/>
          <p:cNvSpPr/>
          <p:nvPr/>
        </p:nvSpPr>
        <p:spPr>
          <a:xfrm>
            <a:off x="535666" y="4314518"/>
            <a:ext cx="4235829" cy="1169551"/>
          </a:xfrm>
          <a:prstGeom prst="rect">
            <a:avLst/>
          </a:prstGeom>
        </p:spPr>
        <p:txBody>
          <a:bodyPr wrap="square">
            <a:spAutoFit/>
          </a:bodyPr>
          <a:lstStyle/>
          <a:p>
            <a:r>
              <a:rPr lang="en-GB" sz="1400" dirty="0">
                <a:latin typeface="+mj-lt"/>
                <a:ea typeface="Calibri" panose="020F0502020204030204" pitchFamily="34" charset="0"/>
              </a:rPr>
              <a:t>The highest proportion of motorcyclists who had </a:t>
            </a:r>
            <a:r>
              <a:rPr lang="en-GB" sz="1400" dirty="0" smtClean="0">
                <a:latin typeface="+mj-lt"/>
                <a:ea typeface="Calibri" panose="020F0502020204030204" pitchFamily="34" charset="0"/>
              </a:rPr>
              <a:t>completed </a:t>
            </a:r>
            <a:r>
              <a:rPr lang="en-GB" sz="1400" dirty="0">
                <a:latin typeface="+mj-lt"/>
                <a:ea typeface="Calibri" panose="020F0502020204030204" pitchFamily="34" charset="0"/>
              </a:rPr>
              <a:t>post licence training</a:t>
            </a:r>
            <a:r>
              <a:rPr lang="en-GB" sz="1400" dirty="0" smtClean="0">
                <a:latin typeface="+mj-lt"/>
                <a:ea typeface="Calibri" panose="020F0502020204030204" pitchFamily="34" charset="0"/>
              </a:rPr>
              <a:t>, did training for emergency braking (36.3</a:t>
            </a:r>
            <a:r>
              <a:rPr lang="en-GB" sz="1400" dirty="0">
                <a:latin typeface="+mj-lt"/>
                <a:ea typeface="Calibri" panose="020F0502020204030204" pitchFamily="34" charset="0"/>
              </a:rPr>
              <a:t>%). Of those, 44% (n.252) had motorcycles equipped with </a:t>
            </a:r>
            <a:r>
              <a:rPr lang="en-GB" sz="1400" dirty="0" smtClean="0">
                <a:latin typeface="+mj-lt"/>
                <a:ea typeface="Calibri" panose="020F0502020204030204" pitchFamily="34" charset="0"/>
              </a:rPr>
              <a:t>ABS at </a:t>
            </a:r>
            <a:r>
              <a:rPr lang="en-GB" sz="1400" dirty="0">
                <a:latin typeface="+mj-lt"/>
                <a:ea typeface="Calibri" panose="020F0502020204030204" pitchFamily="34" charset="0"/>
              </a:rPr>
              <a:t>the time of the crash.</a:t>
            </a:r>
            <a:endParaRPr lang="en-GB" sz="1400" dirty="0">
              <a:latin typeface="+mj-lt"/>
            </a:endParaRPr>
          </a:p>
        </p:txBody>
      </p:sp>
      <p:graphicFrame>
        <p:nvGraphicFramePr>
          <p:cNvPr id="9" name="Table 8"/>
          <p:cNvGraphicFramePr>
            <a:graphicFrameLocks noGrp="1"/>
          </p:cNvGraphicFramePr>
          <p:nvPr>
            <p:extLst>
              <p:ext uri="{D42A27DB-BD31-4B8C-83A1-F6EECF244321}">
                <p14:modId xmlns:p14="http://schemas.microsoft.com/office/powerpoint/2010/main" val="791663966"/>
              </p:ext>
            </p:extLst>
          </p:nvPr>
        </p:nvGraphicFramePr>
        <p:xfrm>
          <a:off x="4771496" y="1878884"/>
          <a:ext cx="4406900" cy="2984245"/>
        </p:xfrm>
        <a:graphic>
          <a:graphicData uri="http://schemas.openxmlformats.org/drawingml/2006/table">
            <a:tbl>
              <a:tblPr firstRow="1" firstCol="1" bandRow="1">
                <a:tableStyleId>{5C22544A-7EE6-4342-B048-85BDC9FD1C3A}</a:tableStyleId>
              </a:tblPr>
              <a:tblGrid>
                <a:gridCol w="1089618"/>
                <a:gridCol w="581130"/>
                <a:gridCol w="786946"/>
                <a:gridCol w="786946"/>
                <a:gridCol w="581130"/>
                <a:gridCol w="581130"/>
              </a:tblGrid>
              <a:tr h="271295">
                <a:tc>
                  <a:txBody>
                    <a:bodyPr/>
                    <a:lstStyle/>
                    <a:p>
                      <a:pPr>
                        <a:lnSpc>
                          <a:spcPct val="107000"/>
                        </a:lnSpc>
                        <a:spcAft>
                          <a:spcPts val="0"/>
                        </a:spcAft>
                      </a:pPr>
                      <a:r>
                        <a:rPr lang="en-GB" sz="1000" dirty="0">
                          <a:effectLst/>
                        </a:rPr>
                        <a:t>MC had ABS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000">
                          <a:effectLst/>
                        </a:rPr>
                        <a:t>N/a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000" dirty="0">
                          <a:effectLst/>
                        </a:rPr>
                        <a:t>No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000" dirty="0">
                          <a:effectLst/>
                        </a:rPr>
                        <a:t>Uncertain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000">
                          <a:effectLst/>
                        </a:rPr>
                        <a:t>Yes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000">
                          <a:effectLst/>
                        </a:rPr>
                        <a:t>Total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1295">
                <a:tc rowSpan="2">
                  <a:txBody>
                    <a:bodyPr/>
                    <a:lstStyle/>
                    <a:p>
                      <a:pPr>
                        <a:lnSpc>
                          <a:spcPct val="107000"/>
                        </a:lnSpc>
                        <a:spcAft>
                          <a:spcPts val="0"/>
                        </a:spcAft>
                      </a:pPr>
                      <a:r>
                        <a:rPr lang="en-GB" sz="1000" dirty="0">
                          <a:effectLst/>
                        </a:rPr>
                        <a:t>No Answer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1295">
                <a:tc vMerge="1">
                  <a:txBody>
                    <a:bodyPr/>
                    <a:lstStyle/>
                    <a:p>
                      <a:endParaRPr lang="en-GB"/>
                    </a:p>
                  </a:txBody>
                  <a:tcPr/>
                </a:tc>
                <a:tc>
                  <a:txBody>
                    <a:bodyPr/>
                    <a:lstStyle/>
                    <a:p>
                      <a:pPr algn="r">
                        <a:lnSpc>
                          <a:spcPct val="107000"/>
                        </a:lnSpc>
                        <a:spcAft>
                          <a:spcPts val="0"/>
                        </a:spcAft>
                      </a:pPr>
                      <a:r>
                        <a:rPr lang="en-GB" sz="1000">
                          <a:effectLst/>
                        </a:rPr>
                        <a:t>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1295">
                <a:tc rowSpan="2">
                  <a:txBody>
                    <a:bodyPr/>
                    <a:lstStyle/>
                    <a:p>
                      <a:pPr>
                        <a:lnSpc>
                          <a:spcPct val="107000"/>
                        </a:lnSpc>
                        <a:spcAft>
                          <a:spcPts val="0"/>
                        </a:spcAft>
                      </a:pPr>
                      <a:r>
                        <a:rPr lang="en-GB" sz="1000">
                          <a:effectLst/>
                        </a:rPr>
                        <a:t>No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282</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57</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605</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959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1295">
                <a:tc vMerge="1">
                  <a:txBody>
                    <a:bodyPr/>
                    <a:lstStyle/>
                    <a:p>
                      <a:endParaRPr lang="en-GB"/>
                    </a:p>
                  </a:txBody>
                  <a:tcPr/>
                </a:tc>
                <a:tc>
                  <a:txBody>
                    <a:bodyPr/>
                    <a:lstStyle/>
                    <a:p>
                      <a:pPr algn="r">
                        <a:lnSpc>
                          <a:spcPct val="107000"/>
                        </a:lnSpc>
                        <a:spcAft>
                          <a:spcPts val="0"/>
                        </a:spcAft>
                      </a:pPr>
                      <a:r>
                        <a:rPr lang="en-GB" sz="1000">
                          <a:effectLst/>
                        </a:rPr>
                        <a:t>55.6%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51.0%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52.8%</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68.0%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60.8%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1295">
                <a:tc rowSpan="2">
                  <a:txBody>
                    <a:bodyPr/>
                    <a:lstStyle/>
                    <a:p>
                      <a:pPr>
                        <a:lnSpc>
                          <a:spcPct val="107000"/>
                        </a:lnSpc>
                        <a:spcAft>
                          <a:spcPts val="0"/>
                        </a:spcAft>
                      </a:pPr>
                      <a:r>
                        <a:rPr lang="en-GB" sz="1000">
                          <a:effectLst/>
                        </a:rPr>
                        <a:t>Uncertain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solidFill>
                            <a:schemeClr val="tx1"/>
                          </a:solidFill>
                          <a:effectLst/>
                        </a:rPr>
                        <a:t>3</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2</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solidFill>
                            <a:schemeClr val="tx1"/>
                          </a:solidFill>
                          <a:effectLst/>
                        </a:rPr>
                        <a:t>12</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1295">
                <a:tc vMerge="1">
                  <a:txBody>
                    <a:bodyPr/>
                    <a:lstStyle/>
                    <a:p>
                      <a:endParaRPr lang="en-GB"/>
                    </a:p>
                  </a:txBody>
                  <a:tcPr/>
                </a:tc>
                <a:tc>
                  <a:txBody>
                    <a:bodyPr/>
                    <a:lstStyle/>
                    <a:p>
                      <a:pPr algn="r">
                        <a:lnSpc>
                          <a:spcPct val="107000"/>
                        </a:lnSpc>
                        <a:spcAft>
                          <a:spcPts val="0"/>
                        </a:spcAft>
                      </a:pPr>
                      <a:r>
                        <a:rPr lang="en-GB" sz="1000">
                          <a:effectLst/>
                        </a:rPr>
                        <a:t>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solidFill>
                            <a:schemeClr val="tx1"/>
                          </a:solidFill>
                          <a:effectLst/>
                        </a:rPr>
                        <a:t>0.5%</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1.9%</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solidFill>
                            <a:schemeClr val="tx1"/>
                          </a:solidFill>
                          <a:effectLst/>
                        </a:rPr>
                        <a:t>1.3%</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1295">
                <a:tc rowSpan="2">
                  <a:txBody>
                    <a:bodyPr/>
                    <a:lstStyle/>
                    <a:p>
                      <a:pPr>
                        <a:lnSpc>
                          <a:spcPct val="107000"/>
                        </a:lnSpc>
                        <a:spcAft>
                          <a:spcPts val="0"/>
                        </a:spcAft>
                      </a:pPr>
                      <a:r>
                        <a:rPr lang="en-GB" sz="1000">
                          <a:effectLst/>
                        </a:rPr>
                        <a:t>Yes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rgbClr val="FF0000"/>
                          </a:solidFill>
                          <a:effectLst/>
                        </a:rPr>
                        <a:t>259</a:t>
                      </a:r>
                      <a:endPar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45</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258</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573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1295">
                <a:tc vMerge="1">
                  <a:txBody>
                    <a:bodyPr/>
                    <a:lstStyle/>
                    <a:p>
                      <a:endParaRPr lang="en-GB"/>
                    </a:p>
                  </a:txBody>
                  <a:tcPr/>
                </a:tc>
                <a:tc>
                  <a:txBody>
                    <a:bodyPr/>
                    <a:lstStyle/>
                    <a:p>
                      <a:pPr algn="r">
                        <a:lnSpc>
                          <a:spcPct val="107000"/>
                        </a:lnSpc>
                        <a:spcAft>
                          <a:spcPts val="0"/>
                        </a:spcAft>
                      </a:pPr>
                      <a:r>
                        <a:rPr lang="en-GB" sz="1000">
                          <a:effectLst/>
                        </a:rPr>
                        <a:t>40.7%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rgbClr val="FF0000"/>
                          </a:solidFill>
                          <a:effectLst/>
                        </a:rPr>
                        <a:t>46.8%</a:t>
                      </a:r>
                      <a:endPar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41.7%</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solidFill>
                            <a:schemeClr val="tx1"/>
                          </a:solidFill>
                          <a:effectLst/>
                        </a:rPr>
                        <a:t>29.0%</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36.3%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1295">
                <a:tc rowSpan="2">
                  <a:txBody>
                    <a:bodyPr/>
                    <a:lstStyle/>
                    <a:p>
                      <a:pPr>
                        <a:lnSpc>
                          <a:spcPct val="107000"/>
                        </a:lnSpc>
                        <a:spcAft>
                          <a:spcPts val="0"/>
                        </a:spcAft>
                      </a:pPr>
                      <a:r>
                        <a:rPr lang="en-GB" sz="1000" dirty="0">
                          <a:effectLst/>
                        </a:rPr>
                        <a:t>Total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b="1" dirty="0">
                          <a:solidFill>
                            <a:srgbClr val="FF0000"/>
                          </a:solidFill>
                          <a:effectLst/>
                        </a:rPr>
                        <a:t>553</a:t>
                      </a:r>
                      <a:endParaRPr lang="en-GB"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108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890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1578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1295">
                <a:tc vMerge="1">
                  <a:txBody>
                    <a:bodyPr/>
                    <a:lstStyle/>
                    <a:p>
                      <a:endParaRPr lang="en-GB"/>
                    </a:p>
                  </a:txBody>
                  <a:tcPr/>
                </a:tc>
                <a:tc>
                  <a:txBody>
                    <a:bodyPr/>
                    <a:lstStyle/>
                    <a:p>
                      <a:pPr algn="r">
                        <a:lnSpc>
                          <a:spcPct val="107000"/>
                        </a:lnSpc>
                        <a:spcAft>
                          <a:spcPts val="0"/>
                        </a:spcAft>
                      </a:pPr>
                      <a:r>
                        <a:rPr lang="en-GB" sz="1000" dirty="0">
                          <a:effectLst/>
                        </a:rPr>
                        <a:t>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0" name="Rectangle 9"/>
          <p:cNvSpPr/>
          <p:nvPr/>
        </p:nvSpPr>
        <p:spPr>
          <a:xfrm>
            <a:off x="5363924" y="1605714"/>
            <a:ext cx="3050835" cy="276999"/>
          </a:xfrm>
          <a:prstGeom prst="rect">
            <a:avLst/>
          </a:prstGeom>
        </p:spPr>
        <p:txBody>
          <a:bodyPr wrap="none">
            <a:spAutoFit/>
          </a:bodyPr>
          <a:lstStyle/>
          <a:p>
            <a:r>
              <a:rPr lang="en-GB" sz="1200" dirty="0">
                <a:solidFill>
                  <a:srgbClr val="000000"/>
                </a:solidFill>
                <a:latin typeface="Arial" panose="020B0604020202020204" pitchFamily="34" charset="0"/>
                <a:ea typeface="Calibri" panose="020F0502020204030204" pitchFamily="34" charset="0"/>
              </a:rPr>
              <a:t>Prior to crashing, did you apply the brakes</a:t>
            </a:r>
            <a:endParaRPr lang="en-GB" sz="1200" dirty="0"/>
          </a:p>
        </p:txBody>
      </p:sp>
      <p:graphicFrame>
        <p:nvGraphicFramePr>
          <p:cNvPr id="12" name="Content Placeholder 6"/>
          <p:cNvGraphicFramePr>
            <a:graphicFrameLocks/>
          </p:cNvGraphicFramePr>
          <p:nvPr>
            <p:extLst>
              <p:ext uri="{D42A27DB-BD31-4B8C-83A1-F6EECF244321}">
                <p14:modId xmlns:p14="http://schemas.microsoft.com/office/powerpoint/2010/main" val="1729608632"/>
              </p:ext>
            </p:extLst>
          </p:nvPr>
        </p:nvGraphicFramePr>
        <p:xfrm>
          <a:off x="2862740" y="5403096"/>
          <a:ext cx="4323672" cy="954364"/>
        </p:xfrm>
        <a:graphic>
          <a:graphicData uri="http://schemas.openxmlformats.org/drawingml/2006/table">
            <a:tbl>
              <a:tblPr firstRow="1" firstCol="1" bandRow="1">
                <a:tableStyleId>{5C22544A-7EE6-4342-B048-85BDC9FD1C3A}</a:tableStyleId>
              </a:tblPr>
              <a:tblGrid>
                <a:gridCol w="2195353"/>
                <a:gridCol w="1323915"/>
                <a:gridCol w="804404"/>
              </a:tblGrid>
              <a:tr h="238591">
                <a:tc>
                  <a:txBody>
                    <a:bodyPr/>
                    <a:lstStyle/>
                    <a:p>
                      <a:pPr algn="ctr">
                        <a:lnSpc>
                          <a:spcPct val="107000"/>
                        </a:lnSpc>
                        <a:spcAft>
                          <a:spcPts val="0"/>
                        </a:spcAft>
                      </a:pPr>
                      <a:r>
                        <a:rPr lang="en-GB" sz="1000" dirty="0">
                          <a:effectLst/>
                        </a:rPr>
                        <a:t> </a:t>
                      </a:r>
                      <a:r>
                        <a:rPr lang="en-GB" sz="1000" dirty="0" smtClean="0">
                          <a:effectLst/>
                        </a:rPr>
                        <a:t>Technology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000">
                          <a:effectLst/>
                        </a:rPr>
                        <a:t>Frequency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000">
                          <a:effectLst/>
                        </a:rPr>
                        <a:t>Percent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8591">
                <a:tc>
                  <a:txBody>
                    <a:bodyPr/>
                    <a:lstStyle/>
                    <a:p>
                      <a:pPr>
                        <a:lnSpc>
                          <a:spcPct val="107000"/>
                        </a:lnSpc>
                        <a:spcAft>
                          <a:spcPts val="0"/>
                        </a:spcAft>
                      </a:pPr>
                      <a:r>
                        <a:rPr lang="en-GB" sz="1000" dirty="0">
                          <a:effectLst/>
                        </a:rPr>
                        <a:t>Antilock brakes (ABS)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400" b="1" dirty="0">
                          <a:solidFill>
                            <a:srgbClr val="FF0000"/>
                          </a:solidFill>
                          <a:effectLst/>
                        </a:rPr>
                        <a:t>573</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400" b="1" dirty="0">
                          <a:solidFill>
                            <a:srgbClr val="FF0000"/>
                          </a:solidFill>
                          <a:effectLst/>
                        </a:rPr>
                        <a:t>36.3</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8591">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100" dirty="0" smtClean="0">
                          <a:effectLst/>
                        </a:rPr>
                        <a:t>Traction Control </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190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38591">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100" dirty="0" smtClean="0">
                          <a:effectLst/>
                        </a:rPr>
                        <a:t>Cornering ABS</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101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dirty="0">
                          <a:effectLst/>
                        </a:rPr>
                        <a:t>6.4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 name="TextBox 2"/>
          <p:cNvSpPr txBox="1"/>
          <p:nvPr/>
        </p:nvSpPr>
        <p:spPr>
          <a:xfrm>
            <a:off x="7751928" y="5568287"/>
            <a:ext cx="566181" cy="369332"/>
          </a:xfrm>
          <a:prstGeom prst="rect">
            <a:avLst/>
          </a:prstGeom>
          <a:noFill/>
        </p:spPr>
        <p:txBody>
          <a:bodyPr wrap="none" rtlCol="0">
            <a:spAutoFit/>
          </a:bodyPr>
          <a:lstStyle/>
          <a:p>
            <a:r>
              <a:rPr lang="en-GB" dirty="0" smtClean="0"/>
              <a:t>35%</a:t>
            </a:r>
            <a:endParaRPr lang="en-GB" dirty="0"/>
          </a:p>
        </p:txBody>
      </p:sp>
      <p:cxnSp>
        <p:nvCxnSpPr>
          <p:cNvPr id="8" name="Straight Arrow Connector 7"/>
          <p:cNvCxnSpPr/>
          <p:nvPr/>
        </p:nvCxnSpPr>
        <p:spPr>
          <a:xfrm flipH="1" flipV="1">
            <a:off x="7137779" y="4558353"/>
            <a:ext cx="764276" cy="94169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490175" y="2807594"/>
            <a:ext cx="772732" cy="7727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3" name="Oval 12"/>
          <p:cNvSpPr/>
          <p:nvPr/>
        </p:nvSpPr>
        <p:spPr>
          <a:xfrm>
            <a:off x="6566880" y="3734873"/>
            <a:ext cx="889988" cy="6181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1" name="Slide Number Placeholder 10"/>
          <p:cNvSpPr>
            <a:spLocks noGrp="1"/>
          </p:cNvSpPr>
          <p:nvPr>
            <p:ph type="sldNum" sz="quarter" idx="12"/>
          </p:nvPr>
        </p:nvSpPr>
        <p:spPr>
          <a:xfrm>
            <a:off x="11102043" y="6174897"/>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7</a:t>
            </a:fld>
            <a:endParaRPr lang="en-US" sz="1800" b="1" dirty="0">
              <a:solidFill>
                <a:schemeClr val="bg1"/>
              </a:solidFill>
              <a:effectLst>
                <a:outerShdw blurRad="38100" dist="38100" dir="2700000" algn="tl">
                  <a:srgbClr val="000000">
                    <a:alpha val="43137"/>
                  </a:srgbClr>
                </a:outerShdw>
              </a:effectLst>
            </a:endParaRPr>
          </a:p>
        </p:txBody>
      </p:sp>
      <p:pic>
        <p:nvPicPr>
          <p:cNvPr id="4" name="Slide sev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4947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3688" fill="hold"/>
                                        <p:tgtEl>
                                          <p:spTgt spid="4"/>
                                        </p:tgtEl>
                                      </p:cBhvr>
                                    </p:cmd>
                                  </p:childTnLst>
                                </p:cTn>
                              </p:par>
                            </p:childTnLst>
                          </p:cTn>
                        </p:par>
                      </p:childTnLst>
                    </p:cTn>
                  </p:par>
                </p:childTnLst>
              </p:cTn>
              <p:nextCondLst>
                <p:cond evt="onClick" delay="0">
                  <p:tgtEl>
                    <p:spTgt spid="4"/>
                  </p:tgtEl>
                </p:cond>
              </p:nextCondLst>
            </p:seq>
            <p:audio>
              <p:cMediaNode vol="80000">
                <p:cTn id="38" fill="hold" display="0">
                  <p:stCondLst>
                    <p:cond delay="indefinite"/>
                  </p:stCondLst>
                  <p:endCondLst>
                    <p:cond evt="onStopAudio" delay="0">
                      <p:tgtEl>
                        <p:sldTgt/>
                      </p:tgtEl>
                    </p:cond>
                  </p:endCondLst>
                </p:cTn>
                <p:tgtEl>
                  <p:spTgt spid="4"/>
                </p:tgtEl>
              </p:cMediaNode>
            </p:audio>
          </p:childTnLst>
        </p:cTn>
      </p:par>
    </p:tnLst>
    <p:bldLst>
      <p:bldP spid="6" grpId="0"/>
      <p:bldP spid="10" grpId="0"/>
      <p:bldP spid="3" grpId="0"/>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6823" y="399394"/>
            <a:ext cx="8596668" cy="1320800"/>
          </a:xfrm>
        </p:spPr>
        <p:txBody>
          <a:bodyPr/>
          <a:lstStyle/>
          <a:p>
            <a:pPr algn="ctr"/>
            <a:r>
              <a:rPr lang="en-US" dirty="0" smtClean="0"/>
              <a:t>Precrash Brake Use by </a:t>
            </a:r>
            <a:br>
              <a:rPr lang="en-US" dirty="0" smtClean="0"/>
            </a:br>
            <a:r>
              <a:rPr lang="en-US" dirty="0" smtClean="0"/>
              <a:t>Riders With or Without ABS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53289379"/>
              </p:ext>
            </p:extLst>
          </p:nvPr>
        </p:nvGraphicFramePr>
        <p:xfrm>
          <a:off x="1502982" y="1867434"/>
          <a:ext cx="6758149" cy="2768958"/>
        </p:xfrm>
        <a:graphic>
          <a:graphicData uri="http://schemas.openxmlformats.org/drawingml/2006/table">
            <a:tbl>
              <a:tblPr firstRow="1" firstCol="1" bandRow="1">
                <a:tableStyleId>{5C22544A-7EE6-4342-B048-85BDC9FD1C3A}</a:tableStyleId>
              </a:tblPr>
              <a:tblGrid>
                <a:gridCol w="917397"/>
                <a:gridCol w="1647125"/>
                <a:gridCol w="1257961"/>
                <a:gridCol w="1467833"/>
                <a:gridCol w="1467833"/>
              </a:tblGrid>
              <a:tr h="421454">
                <a:tc rowSpan="2" gridSpan="2">
                  <a:txBody>
                    <a:bodyPr/>
                    <a:lstStyle/>
                    <a:p>
                      <a:pPr>
                        <a:lnSpc>
                          <a:spcPct val="107000"/>
                        </a:lnSpc>
                        <a:spcAft>
                          <a:spcPts val="0"/>
                        </a:spcAft>
                      </a:pPr>
                      <a:r>
                        <a:rPr lang="en-GB" sz="1600" dirty="0">
                          <a:effectLst/>
                          <a:latin typeface="+mj-lt"/>
                        </a:rPr>
                        <a:t>MC had ABS</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en-US"/>
                    </a:p>
                  </a:txBody>
                  <a:tcPr/>
                </a:tc>
                <a:tc gridSpan="3">
                  <a:txBody>
                    <a:bodyPr/>
                    <a:lstStyle/>
                    <a:p>
                      <a:pPr algn="ctr">
                        <a:lnSpc>
                          <a:spcPct val="107000"/>
                        </a:lnSpc>
                        <a:spcAft>
                          <a:spcPts val="0"/>
                        </a:spcAft>
                      </a:pPr>
                      <a:r>
                        <a:rPr lang="en-GB" sz="1600" dirty="0" smtClean="0">
                          <a:effectLst/>
                          <a:latin typeface="+mj-lt"/>
                          <a:ea typeface="Calibri" panose="020F0502020204030204" pitchFamily="34" charset="0"/>
                          <a:cs typeface="Times New Roman" panose="02020603050405020304" pitchFamily="18" charset="0"/>
                        </a:rPr>
                        <a:t>Rider Applied</a:t>
                      </a:r>
                      <a:r>
                        <a:rPr lang="en-GB" sz="1600" baseline="0" dirty="0" smtClean="0">
                          <a:effectLst/>
                          <a:latin typeface="+mj-lt"/>
                          <a:ea typeface="Calibri" panose="020F0502020204030204" pitchFamily="34" charset="0"/>
                          <a:cs typeface="Times New Roman" panose="02020603050405020304" pitchFamily="18" charset="0"/>
                        </a:rPr>
                        <a:t> </a:t>
                      </a:r>
                      <a:r>
                        <a:rPr lang="en-GB" sz="1600" dirty="0" smtClean="0">
                          <a:effectLst/>
                          <a:latin typeface="+mj-lt"/>
                          <a:ea typeface="Calibri" panose="020F0502020204030204" pitchFamily="34" charset="0"/>
                          <a:cs typeface="Times New Roman" panose="02020603050405020304" pitchFamily="18" charset="0"/>
                        </a:rPr>
                        <a:t>Brakes Before Crash</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21454">
                <a:tc gridSpan="2" vMerge="1">
                  <a:txBody>
                    <a:bodyPr/>
                    <a:lstStyle/>
                    <a:p>
                      <a:pPr>
                        <a:lnSpc>
                          <a:spcPct val="107000"/>
                        </a:lnSpc>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vMerge="1">
                  <a:txBody>
                    <a:bodyPr/>
                    <a:lstStyle/>
                    <a:p>
                      <a:endParaRPr lang="en-US"/>
                    </a:p>
                  </a:txBody>
                  <a:tcPr/>
                </a:tc>
                <a:tc>
                  <a:txBody>
                    <a:bodyPr/>
                    <a:lstStyle/>
                    <a:p>
                      <a:pPr algn="ctr">
                        <a:lnSpc>
                          <a:spcPct val="107000"/>
                        </a:lnSpc>
                        <a:spcAft>
                          <a:spcPts val="0"/>
                        </a:spcAft>
                      </a:pPr>
                      <a:r>
                        <a:rPr lang="en-GB" sz="1600" dirty="0">
                          <a:effectLst/>
                          <a:latin typeface="+mj-lt"/>
                        </a:rPr>
                        <a:t>No</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600" dirty="0">
                          <a:effectLst/>
                          <a:latin typeface="+mj-lt"/>
                        </a:rPr>
                        <a:t>Yes</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600" dirty="0">
                          <a:effectLst/>
                          <a:latin typeface="+mj-lt"/>
                        </a:rPr>
                        <a:t>Total</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r>
              <a:tr h="355799">
                <a:tc rowSpan="2">
                  <a:txBody>
                    <a:bodyPr/>
                    <a:lstStyle/>
                    <a:p>
                      <a:pPr>
                        <a:lnSpc>
                          <a:spcPct val="107000"/>
                        </a:lnSpc>
                        <a:spcAft>
                          <a:spcPts val="0"/>
                        </a:spcAft>
                      </a:pPr>
                      <a:r>
                        <a:rPr lang="en-GB" sz="1600" dirty="0">
                          <a:effectLst/>
                          <a:latin typeface="+mj-lt"/>
                        </a:rPr>
                        <a:t>No</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600" dirty="0" smtClean="0">
                          <a:effectLst/>
                          <a:latin typeface="+mj-lt"/>
                          <a:ea typeface="Calibri" panose="020F0502020204030204" pitchFamily="34" charset="0"/>
                          <a:cs typeface="Times New Roman" panose="02020603050405020304" pitchFamily="18" charset="0"/>
                        </a:rPr>
                        <a:t>Frequency</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a:solidFill>
                            <a:schemeClr val="tx1"/>
                          </a:solidFill>
                          <a:effectLst/>
                          <a:latin typeface="+mj-lt"/>
                        </a:rPr>
                        <a:t>282</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a:solidFill>
                            <a:schemeClr val="tx1"/>
                          </a:solidFill>
                          <a:effectLst/>
                          <a:latin typeface="+mj-lt"/>
                        </a:rPr>
                        <a:t>605</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smtClean="0">
                          <a:effectLst/>
                          <a:latin typeface="+mj-lt"/>
                        </a:rPr>
                        <a:t>887</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r>
              <a:tr h="350547">
                <a:tc vMerge="1">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600" dirty="0" smtClean="0">
                          <a:effectLst/>
                          <a:latin typeface="+mj-lt"/>
                          <a:ea typeface="Calibri" panose="020F0502020204030204" pitchFamily="34" charset="0"/>
                          <a:cs typeface="Times New Roman" panose="02020603050405020304" pitchFamily="18" charset="0"/>
                        </a:rPr>
                        <a:t> %</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smtClean="0">
                          <a:solidFill>
                            <a:schemeClr val="tx1"/>
                          </a:solidFill>
                          <a:effectLst/>
                          <a:latin typeface="+mj-lt"/>
                        </a:rPr>
                        <a:t>31.8</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b="1" dirty="0" smtClean="0">
                          <a:solidFill>
                            <a:srgbClr val="FF0000"/>
                          </a:solidFill>
                          <a:effectLst/>
                          <a:latin typeface="+mj-lt"/>
                          <a:ea typeface="Calibri" panose="020F0502020204030204" pitchFamily="34" charset="0"/>
                          <a:cs typeface="Times New Roman" panose="02020603050405020304" pitchFamily="18" charset="0"/>
                        </a:rPr>
                        <a:t>68.2</a:t>
                      </a:r>
                      <a:endParaRPr lang="en-GB" sz="1600" b="1"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smtClean="0">
                          <a:effectLst/>
                          <a:latin typeface="+mj-lt"/>
                        </a:rPr>
                        <a:t>100</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r>
              <a:tr h="339592">
                <a:tc rowSpan="2">
                  <a:txBody>
                    <a:bodyPr/>
                    <a:lstStyle/>
                    <a:p>
                      <a:pPr>
                        <a:lnSpc>
                          <a:spcPct val="107000"/>
                        </a:lnSpc>
                        <a:spcAft>
                          <a:spcPts val="0"/>
                        </a:spcAft>
                      </a:pPr>
                      <a:r>
                        <a:rPr lang="en-GB" sz="1600" dirty="0">
                          <a:effectLst/>
                          <a:latin typeface="+mj-lt"/>
                        </a:rPr>
                        <a:t>Yes</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600" dirty="0" smtClean="0">
                          <a:effectLst/>
                          <a:latin typeface="+mj-lt"/>
                          <a:ea typeface="Calibri" panose="020F0502020204030204" pitchFamily="34" charset="0"/>
                          <a:cs typeface="Times New Roman" panose="02020603050405020304" pitchFamily="18" charset="0"/>
                        </a:rPr>
                        <a:t>Frequency</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a:solidFill>
                            <a:schemeClr val="tx1"/>
                          </a:solidFill>
                          <a:effectLst/>
                          <a:latin typeface="+mj-lt"/>
                        </a:rPr>
                        <a:t>259</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a:solidFill>
                            <a:schemeClr val="tx1"/>
                          </a:solidFill>
                          <a:effectLst/>
                          <a:latin typeface="+mj-lt"/>
                        </a:rPr>
                        <a:t>258</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smtClean="0">
                          <a:effectLst/>
                          <a:latin typeface="+mj-lt"/>
                        </a:rPr>
                        <a:t>517</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r>
              <a:tr h="306728">
                <a:tc vMerge="1">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600" dirty="0" smtClean="0">
                          <a:effectLst/>
                          <a:latin typeface="+mj-lt"/>
                          <a:ea typeface="Calibri" panose="020F0502020204030204" pitchFamily="34" charset="0"/>
                          <a:cs typeface="Times New Roman" panose="02020603050405020304" pitchFamily="18" charset="0"/>
                        </a:rPr>
                        <a:t>%</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smtClean="0">
                          <a:solidFill>
                            <a:schemeClr val="tx1"/>
                          </a:solidFill>
                          <a:effectLst/>
                          <a:latin typeface="+mj-lt"/>
                        </a:rPr>
                        <a:t>50.1</a:t>
                      </a:r>
                      <a:endParaRPr lang="en-GB"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smtClean="0">
                          <a:solidFill>
                            <a:srgbClr val="FF0000"/>
                          </a:solidFill>
                          <a:effectLst/>
                          <a:latin typeface="+mj-lt"/>
                        </a:rPr>
                        <a:t>49.9</a:t>
                      </a:r>
                      <a:endParaRPr lang="en-GB" sz="16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smtClean="0">
                          <a:effectLst/>
                          <a:latin typeface="+mj-lt"/>
                        </a:rPr>
                        <a:t>100</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r>
              <a:tr h="306728">
                <a:tc rowSpan="2">
                  <a:txBody>
                    <a:bodyPr/>
                    <a:lstStyle/>
                    <a:p>
                      <a:pPr>
                        <a:lnSpc>
                          <a:spcPct val="107000"/>
                        </a:lnSpc>
                        <a:spcAft>
                          <a:spcPts val="0"/>
                        </a:spcAft>
                      </a:pPr>
                      <a:r>
                        <a:rPr lang="en-GB" sz="1600" dirty="0">
                          <a:effectLst/>
                          <a:latin typeface="+mj-lt"/>
                        </a:rPr>
                        <a:t>Total</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600" dirty="0" smtClean="0">
                          <a:effectLst/>
                          <a:latin typeface="+mj-lt"/>
                          <a:ea typeface="Calibri" panose="020F0502020204030204" pitchFamily="34" charset="0"/>
                          <a:cs typeface="Times New Roman" panose="02020603050405020304" pitchFamily="18" charset="0"/>
                        </a:rPr>
                        <a:t>Frequency</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b="0" dirty="0" smtClean="0">
                          <a:solidFill>
                            <a:schemeClr val="tx1"/>
                          </a:solidFill>
                          <a:effectLst/>
                          <a:latin typeface="+mj-lt"/>
                        </a:rPr>
                        <a:t>541</a:t>
                      </a:r>
                      <a:endParaRPr lang="en-GB" sz="16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b="0" dirty="0" smtClean="0">
                          <a:effectLst/>
                          <a:latin typeface="+mj-lt"/>
                        </a:rPr>
                        <a:t>863</a:t>
                      </a:r>
                      <a:endParaRPr lang="en-GB" sz="16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b="0" dirty="0" smtClean="0">
                          <a:effectLst/>
                          <a:latin typeface="+mj-lt"/>
                        </a:rPr>
                        <a:t>1404*</a:t>
                      </a:r>
                      <a:endParaRPr lang="en-GB" sz="1600" b="0" dirty="0">
                        <a:effectLst/>
                        <a:latin typeface="+mj-lt"/>
                        <a:ea typeface="Calibri" panose="020F0502020204030204" pitchFamily="34" charset="0"/>
                        <a:cs typeface="Times New Roman" panose="02020603050405020304" pitchFamily="18" charset="0"/>
                      </a:endParaRPr>
                    </a:p>
                  </a:txBody>
                  <a:tcPr marL="68580" marR="68580" marT="0" marB="0" anchor="ctr"/>
                </a:tc>
              </a:tr>
              <a:tr h="266656">
                <a:tc vMerge="1">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600" dirty="0" smtClean="0">
                          <a:effectLst/>
                          <a:latin typeface="+mj-lt"/>
                          <a:ea typeface="Calibri" panose="020F0502020204030204" pitchFamily="34" charset="0"/>
                          <a:cs typeface="Times New Roman" panose="02020603050405020304" pitchFamily="18" charset="0"/>
                        </a:rPr>
                        <a:t> %</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smtClean="0">
                          <a:effectLst/>
                          <a:latin typeface="+mj-lt"/>
                        </a:rPr>
                        <a:t>38.5</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smtClean="0">
                          <a:effectLst/>
                          <a:latin typeface="+mj-lt"/>
                          <a:ea typeface="Calibri" panose="020F0502020204030204" pitchFamily="34" charset="0"/>
                          <a:cs typeface="Times New Roman" panose="02020603050405020304" pitchFamily="18" charset="0"/>
                        </a:rPr>
                        <a:t>61.5</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600" dirty="0" smtClean="0">
                          <a:effectLst/>
                          <a:latin typeface="+mj-lt"/>
                        </a:rPr>
                        <a:t>100</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TextBox 7"/>
          <p:cNvSpPr txBox="1"/>
          <p:nvPr/>
        </p:nvSpPr>
        <p:spPr>
          <a:xfrm>
            <a:off x="2705896" y="5389284"/>
            <a:ext cx="3878317" cy="369332"/>
          </a:xfrm>
          <a:prstGeom prst="rect">
            <a:avLst/>
          </a:prstGeom>
          <a:noFill/>
        </p:spPr>
        <p:txBody>
          <a:bodyPr wrap="square" rtlCol="0">
            <a:spAutoFit/>
          </a:bodyPr>
          <a:lstStyle/>
          <a:p>
            <a:pPr algn="ctr"/>
            <a:r>
              <a:rPr lang="el-GR" dirty="0" smtClean="0"/>
              <a:t>Χ</a:t>
            </a:r>
            <a:r>
              <a:rPr lang="en-US" baseline="30000" dirty="0" smtClean="0"/>
              <a:t>2</a:t>
            </a:r>
            <a:r>
              <a:rPr lang="en-US" dirty="0" smtClean="0"/>
              <a:t> = 46.2, p &lt; .01</a:t>
            </a:r>
            <a:endParaRPr lang="en-US" dirty="0"/>
          </a:p>
        </p:txBody>
      </p:sp>
      <p:sp>
        <p:nvSpPr>
          <p:cNvPr id="2" name="TextBox 1"/>
          <p:cNvSpPr txBox="1"/>
          <p:nvPr/>
        </p:nvSpPr>
        <p:spPr>
          <a:xfrm>
            <a:off x="1430470" y="4701514"/>
            <a:ext cx="2787943" cy="307777"/>
          </a:xfrm>
          <a:prstGeom prst="rect">
            <a:avLst/>
          </a:prstGeom>
          <a:noFill/>
        </p:spPr>
        <p:txBody>
          <a:bodyPr wrap="none" rtlCol="0">
            <a:spAutoFit/>
          </a:bodyPr>
          <a:lstStyle/>
          <a:p>
            <a:r>
              <a:rPr lang="en-GB" sz="1400" dirty="0" smtClean="0"/>
              <a:t>*Excludes “Uncertain/no answer</a:t>
            </a:r>
            <a:endParaRPr lang="en-GB" sz="1400" dirty="0"/>
          </a:p>
        </p:txBody>
      </p:sp>
      <p:sp>
        <p:nvSpPr>
          <p:cNvPr id="3" name="Slide Number Placeholder 2"/>
          <p:cNvSpPr>
            <a:spLocks noGrp="1"/>
          </p:cNvSpPr>
          <p:nvPr>
            <p:ph type="sldNum" sz="quarter" idx="12"/>
          </p:nvPr>
        </p:nvSpPr>
        <p:spPr>
          <a:xfrm>
            <a:off x="11089165" y="6054241"/>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8</a:t>
            </a:fld>
            <a:endParaRPr lang="en-US" sz="1800" b="1" dirty="0">
              <a:solidFill>
                <a:schemeClr val="bg1"/>
              </a:solidFill>
              <a:effectLst>
                <a:outerShdw blurRad="38100" dist="38100" dir="2700000" algn="tl">
                  <a:srgbClr val="000000">
                    <a:alpha val="43137"/>
                  </a:srgbClr>
                </a:outerShdw>
              </a:effectLst>
            </a:endParaRPr>
          </a:p>
        </p:txBody>
      </p:sp>
      <p:pic>
        <p:nvPicPr>
          <p:cNvPr id="7" name="Slide e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3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14" y="609600"/>
            <a:ext cx="8946726" cy="1320800"/>
          </a:xfrm>
        </p:spPr>
        <p:txBody>
          <a:bodyPr/>
          <a:lstStyle/>
          <a:p>
            <a:r>
              <a:rPr lang="en-GB" dirty="0" smtClean="0"/>
              <a:t>Trajectory (Post-crash motion) and Brakes</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1872754"/>
              </p:ext>
            </p:extLst>
          </p:nvPr>
        </p:nvGraphicFramePr>
        <p:xfrm>
          <a:off x="2137569" y="1222060"/>
          <a:ext cx="6220819" cy="4693920"/>
        </p:xfrm>
        <a:graphic>
          <a:graphicData uri="http://schemas.openxmlformats.org/drawingml/2006/table">
            <a:tbl>
              <a:tblPr firstRow="1" firstCol="1" bandRow="1">
                <a:tableStyleId>{5C22544A-7EE6-4342-B048-85BDC9FD1C3A}</a:tableStyleId>
              </a:tblPr>
              <a:tblGrid>
                <a:gridCol w="2588529"/>
                <a:gridCol w="1064637"/>
                <a:gridCol w="1064637"/>
                <a:gridCol w="751508"/>
                <a:gridCol w="751508"/>
              </a:tblGrid>
              <a:tr h="202374">
                <a:tc rowSpan="2">
                  <a:txBody>
                    <a:bodyPr/>
                    <a:lstStyle/>
                    <a:p>
                      <a:pPr algn="ctr"/>
                      <a:r>
                        <a:rPr lang="de-AT" sz="1400" dirty="0">
                          <a:effectLst/>
                        </a:rPr>
                        <a:t>Trajectory</a:t>
                      </a:r>
                      <a:endPar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4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gridSpan="3">
                  <a:txBody>
                    <a:bodyPr/>
                    <a:lstStyle/>
                    <a:p>
                      <a:pPr algn="ctr"/>
                      <a:r>
                        <a:rPr lang="de-AT" sz="1400">
                          <a:effectLst/>
                        </a:rPr>
                        <a:t>Did your motorcycle have ABS brakes</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hMerge="1">
                  <a:txBody>
                    <a:bodyPr/>
                    <a:lstStyle/>
                    <a:p>
                      <a:endParaRPr lang="en-GB"/>
                    </a:p>
                  </a:txBody>
                  <a:tcPr/>
                </a:tc>
              </a:tr>
              <a:tr h="323798">
                <a:tc vMerge="1">
                  <a:txBody>
                    <a:bodyPr/>
                    <a:lstStyle/>
                    <a:p>
                      <a:endParaRPr lang="en-GB"/>
                    </a:p>
                  </a:txBody>
                  <a:tcPr/>
                </a:tc>
                <a:tc>
                  <a:txBody>
                    <a:bodyPr/>
                    <a:lstStyle/>
                    <a:p>
                      <a:pPr algn="ctr"/>
                      <a:r>
                        <a:rPr lang="de-AT" sz="1400">
                          <a:effectLst/>
                        </a:rPr>
                        <a:t>No Answer /Uncertain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400">
                          <a:effectLst/>
                        </a:rPr>
                        <a:t>Yes</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400">
                          <a:effectLst/>
                        </a:rPr>
                        <a:t>No</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r>
                        <a:rPr lang="de-AT" sz="1400">
                          <a:effectLst/>
                        </a:rPr>
                        <a:t>Total</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3248">
                <a:tc rowSpan="2">
                  <a:txBody>
                    <a:bodyPr/>
                    <a:lstStyle/>
                    <a:p>
                      <a:pPr algn="r"/>
                      <a:r>
                        <a:rPr lang="de-AT" sz="1400">
                          <a:effectLst/>
                        </a:rPr>
                        <a:t>Fell backwards</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21</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37</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vMerge="1">
                  <a:txBody>
                    <a:bodyPr/>
                    <a:lstStyle/>
                    <a:p>
                      <a:endParaRPr lang="en-GB"/>
                    </a:p>
                  </a:txBody>
                  <a:tcPr/>
                </a:tc>
                <a:tc>
                  <a:txBody>
                    <a:bodyPr/>
                    <a:lstStyle/>
                    <a:p>
                      <a:pPr algn="r"/>
                      <a:r>
                        <a:rPr lang="de-AT" sz="1400">
                          <a:effectLst/>
                        </a:rPr>
                        <a:t>2.8%</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3.7%</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1.6%</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2.3%</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rowSpan="2">
                  <a:txBody>
                    <a:bodyPr/>
                    <a:lstStyle/>
                    <a:p>
                      <a:pPr algn="r"/>
                      <a:r>
                        <a:rPr lang="de-AT" sz="1400">
                          <a:effectLst/>
                        </a:rPr>
                        <a:t>Highside and fell left</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3</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28</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44</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75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vMerge="1">
                  <a:txBody>
                    <a:bodyPr/>
                    <a:lstStyle/>
                    <a:p>
                      <a:endParaRPr lang="en-GB"/>
                    </a:p>
                  </a:txBody>
                  <a:tcPr/>
                </a:tc>
                <a:tc>
                  <a:txBody>
                    <a:bodyPr/>
                    <a:lstStyle/>
                    <a:p>
                      <a:pPr algn="r"/>
                      <a:r>
                        <a:rPr lang="de-AT" sz="1400">
                          <a:effectLst/>
                        </a:rPr>
                        <a:t>6.5%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4.9%</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4.6%</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4.8%</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rowSpan="2">
                  <a:txBody>
                    <a:bodyPr/>
                    <a:lstStyle/>
                    <a:p>
                      <a:pPr algn="r"/>
                      <a:r>
                        <a:rPr lang="de-AT" sz="1400">
                          <a:effectLst/>
                        </a:rPr>
                        <a:t>Highside and fell right</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33</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53</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88</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09881">
                <a:tc vMerge="1">
                  <a:txBody>
                    <a:bodyPr/>
                    <a:lstStyle/>
                    <a:p>
                      <a:endParaRPr lang="en-GB"/>
                    </a:p>
                  </a:txBody>
                  <a:tcPr/>
                </a:tc>
                <a:tc>
                  <a:txBody>
                    <a:bodyPr/>
                    <a:lstStyle/>
                    <a:p>
                      <a:pPr algn="r"/>
                      <a:r>
                        <a:rPr lang="de-AT" sz="1400">
                          <a:effectLst/>
                        </a:rPr>
                        <a:t>4.3%</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5.8%</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5.5%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effectLst/>
                        </a:rPr>
                        <a:t>5.6%</a:t>
                      </a:r>
                      <a:endPar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rowSpan="2">
                  <a:txBody>
                    <a:bodyPr/>
                    <a:lstStyle/>
                    <a:p>
                      <a:pPr algn="r"/>
                      <a:r>
                        <a:rPr lang="de-AT" sz="1400">
                          <a:effectLst/>
                        </a:rPr>
                        <a:t>Left low-side - fell over to the left</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105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203</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313</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vMerge="1">
                  <a:txBody>
                    <a:bodyPr/>
                    <a:lstStyle/>
                    <a:p>
                      <a:endParaRPr lang="en-GB"/>
                    </a:p>
                  </a:txBody>
                  <a:tcPr/>
                </a:tc>
                <a:tc>
                  <a:txBody>
                    <a:bodyPr/>
                    <a:lstStyle/>
                    <a:p>
                      <a:pPr algn="r"/>
                      <a:r>
                        <a:rPr lang="de-AT" sz="1400">
                          <a:effectLst/>
                        </a:rPr>
                        <a:t>10.9%</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solidFill>
                            <a:srgbClr val="FF0000"/>
                          </a:solidFill>
                          <a:effectLst/>
                        </a:rPr>
                        <a:t>18.3%</a:t>
                      </a:r>
                      <a:endPar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solidFill>
                            <a:srgbClr val="FF0000"/>
                          </a:solidFill>
                          <a:effectLst/>
                        </a:rPr>
                        <a:t>21.2%</a:t>
                      </a:r>
                      <a:endPar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effectLst/>
                        </a:rPr>
                        <a:t>19.8%</a:t>
                      </a:r>
                      <a:endPar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rowSpan="2">
                  <a:txBody>
                    <a:bodyPr/>
                    <a:lstStyle/>
                    <a:p>
                      <a:pPr algn="r"/>
                      <a:r>
                        <a:rPr lang="de-AT" sz="1400">
                          <a:effectLst/>
                        </a:rPr>
                        <a:t>Right low-side - fell over to the right</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9</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64</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171</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244</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vMerge="1">
                  <a:txBody>
                    <a:bodyPr/>
                    <a:lstStyle/>
                    <a:p>
                      <a:endParaRPr lang="en-GB"/>
                    </a:p>
                  </a:txBody>
                  <a:tcPr/>
                </a:tc>
                <a:tc>
                  <a:txBody>
                    <a:bodyPr/>
                    <a:lstStyle/>
                    <a:p>
                      <a:pPr algn="r"/>
                      <a:r>
                        <a:rPr lang="de-AT" sz="1400">
                          <a:effectLst/>
                        </a:rPr>
                        <a:t>19.6%</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solidFill>
                            <a:srgbClr val="FF0000"/>
                          </a:solidFill>
                          <a:effectLst/>
                        </a:rPr>
                        <a:t>11.2%</a:t>
                      </a:r>
                      <a:endPar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solidFill>
                            <a:srgbClr val="FF0000"/>
                          </a:solidFill>
                          <a:effectLst/>
                        </a:rPr>
                        <a:t>17.8%</a:t>
                      </a:r>
                      <a:endPar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15.5%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rowSpan="2">
                  <a:txBody>
                    <a:bodyPr/>
                    <a:lstStyle/>
                    <a:p>
                      <a:pPr algn="r"/>
                      <a:r>
                        <a:rPr lang="de-AT" sz="1400">
                          <a:effectLst/>
                        </a:rPr>
                        <a:t>Topside, over the handlebars</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 11</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107</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170</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288</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vMerge="1">
                  <a:txBody>
                    <a:bodyPr/>
                    <a:lstStyle/>
                    <a:p>
                      <a:endParaRPr lang="en-GB"/>
                    </a:p>
                  </a:txBody>
                  <a:tcPr/>
                </a:tc>
                <a:tc>
                  <a:txBody>
                    <a:bodyPr/>
                    <a:lstStyle/>
                    <a:p>
                      <a:pPr algn="r"/>
                      <a:r>
                        <a:rPr lang="de-AT" sz="1400">
                          <a:effectLst/>
                        </a:rPr>
                        <a:t>23.9%</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solidFill>
                            <a:srgbClr val="FF0000"/>
                          </a:solidFill>
                          <a:effectLst/>
                        </a:rPr>
                        <a:t>18.7%</a:t>
                      </a:r>
                      <a:endPar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solidFill>
                            <a:srgbClr val="FF0000"/>
                          </a:solidFill>
                          <a:effectLst/>
                        </a:rPr>
                        <a:t>17.7%</a:t>
                      </a:r>
                      <a:endPar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effectLst/>
                        </a:rPr>
                        <a:t>18.3%</a:t>
                      </a:r>
                      <a:endPar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rowSpan="2">
                  <a:txBody>
                    <a:bodyPr/>
                    <a:lstStyle/>
                    <a:p>
                      <a:pPr algn="r"/>
                      <a:r>
                        <a:rPr lang="de-AT" sz="1400">
                          <a:effectLst/>
                        </a:rPr>
                        <a:t>Other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0</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40</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66</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106</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vMerge="1">
                  <a:txBody>
                    <a:bodyPr/>
                    <a:lstStyle/>
                    <a:p>
                      <a:endParaRPr lang="en-GB"/>
                    </a:p>
                  </a:txBody>
                  <a:tcPr/>
                </a:tc>
                <a:tc>
                  <a:txBody>
                    <a:bodyPr/>
                    <a:lstStyle/>
                    <a:p>
                      <a:pPr algn="r"/>
                      <a:r>
                        <a:rPr lang="de-AT" sz="1400">
                          <a:effectLst/>
                        </a:rPr>
                        <a:t>0.0%</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7.0%</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6.9%</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6.7%</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rowSpan="2">
                  <a:txBody>
                    <a:bodyPr/>
                    <a:lstStyle/>
                    <a:p>
                      <a:pPr algn="r"/>
                      <a:r>
                        <a:rPr lang="de-AT" sz="1400">
                          <a:effectLst/>
                        </a:rPr>
                        <a:t>Uncertain/No Answer</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175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237</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427</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vMerge="1">
                  <a:txBody>
                    <a:bodyPr/>
                    <a:lstStyle/>
                    <a:p>
                      <a:endParaRPr lang="en-GB"/>
                    </a:p>
                  </a:txBody>
                  <a:tcPr/>
                </a:tc>
                <a:tc>
                  <a:txBody>
                    <a:bodyPr/>
                    <a:lstStyle/>
                    <a:p>
                      <a:pPr algn="r"/>
                      <a:r>
                        <a:rPr lang="de-AT" sz="1400">
                          <a:effectLst/>
                        </a:rPr>
                        <a:t>32.6%</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2.6%</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24.7%</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27%</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rowSpan="2">
                  <a:txBody>
                    <a:bodyPr/>
                    <a:lstStyle/>
                    <a:p>
                      <a:pPr algn="r"/>
                      <a:r>
                        <a:rPr lang="de-AT" sz="1400">
                          <a:effectLst/>
                        </a:rPr>
                        <a:t>Total</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46</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573</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959</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1578</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161899">
                <a:tc vMerge="1">
                  <a:txBody>
                    <a:bodyPr/>
                    <a:lstStyle/>
                    <a:p>
                      <a:endParaRPr lang="en-GB"/>
                    </a:p>
                  </a:txBody>
                  <a:tcPr/>
                </a:tc>
                <a:tc>
                  <a:txBody>
                    <a:bodyPr/>
                    <a:lstStyle/>
                    <a:p>
                      <a:pPr algn="r"/>
                      <a:r>
                        <a:rPr lang="de-AT" sz="1400">
                          <a:effectLst/>
                        </a:rPr>
                        <a:t>100%</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effectLst/>
                        </a:rPr>
                        <a:t>100%</a:t>
                      </a:r>
                      <a:endPar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a:effectLst/>
                        </a:rPr>
                        <a:t>100%</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r"/>
                      <a:r>
                        <a:rPr lang="de-AT" sz="1400" dirty="0">
                          <a:effectLst/>
                        </a:rPr>
                        <a:t>100%</a:t>
                      </a:r>
                      <a:endPar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bl>
          </a:graphicData>
        </a:graphic>
      </p:graphicFrame>
      <p:sp>
        <p:nvSpPr>
          <p:cNvPr id="6" name="Oval 5"/>
          <p:cNvSpPr/>
          <p:nvPr/>
        </p:nvSpPr>
        <p:spPr>
          <a:xfrm>
            <a:off x="6099182" y="3412770"/>
            <a:ext cx="1751527" cy="12492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a:xfrm>
            <a:off x="11295226" y="6131514"/>
            <a:ext cx="683339" cy="365125"/>
          </a:xfrm>
        </p:spPr>
        <p:txBody>
          <a:bodyPr/>
          <a:lstStyle/>
          <a:p>
            <a:fld id="{D57F1E4F-1CFF-5643-939E-217C01CDF565}" type="slidenum">
              <a:rPr lang="en-US" sz="1800" b="1" smtClean="0">
                <a:solidFill>
                  <a:schemeClr val="bg1"/>
                </a:solidFill>
                <a:effectLst>
                  <a:outerShdw blurRad="38100" dist="38100" dir="2700000" algn="tl">
                    <a:srgbClr val="000000">
                      <a:alpha val="43137"/>
                    </a:srgbClr>
                  </a:outerShdw>
                </a:effectLst>
              </a:rPr>
              <a:pPr/>
              <a:t>9</a:t>
            </a:fld>
            <a:endParaRPr lang="en-US" sz="1800" b="1" dirty="0">
              <a:solidFill>
                <a:schemeClr val="bg1"/>
              </a:solidFill>
              <a:effectLst>
                <a:outerShdw blurRad="38100" dist="38100" dir="2700000" algn="tl">
                  <a:srgbClr val="000000">
                    <a:alpha val="43137"/>
                  </a:srgbClr>
                </a:outerShdw>
              </a:effectLst>
            </a:endParaRPr>
          </a:p>
        </p:txBody>
      </p:sp>
      <p:pic>
        <p:nvPicPr>
          <p:cNvPr id="7" name="Slide n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064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589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1849</TotalTime>
  <Words>4856</Words>
  <Application>Microsoft Office PowerPoint</Application>
  <PresentationFormat>Widescreen</PresentationFormat>
  <Paragraphs>1039</Paragraphs>
  <Slides>18</Slides>
  <Notes>18</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Times New Roman</vt:lpstr>
      <vt:lpstr>Trebuchet MS</vt:lpstr>
      <vt:lpstr>Wingdings</vt:lpstr>
      <vt:lpstr>Wingdings 3</vt:lpstr>
      <vt:lpstr>Facet</vt:lpstr>
      <vt:lpstr>The Dynamics of Motorcycle Crashes</vt:lpstr>
      <vt:lpstr>Research Team </vt:lpstr>
      <vt:lpstr>Methodology, Objectives, Outcome</vt:lpstr>
      <vt:lpstr>Profile of Riders</vt:lpstr>
      <vt:lpstr>Motorcycle pre-crash speed</vt:lpstr>
      <vt:lpstr>Total riders injured/speed prior to crash  (960 kph + 128 mph = 1088)</vt:lpstr>
      <vt:lpstr>Braking and Advanced Braking Systems</vt:lpstr>
      <vt:lpstr>Precrash Brake Use by  Riders With or Without ABS</vt:lpstr>
      <vt:lpstr>Trajectory (Post-crash motion) and Brakes</vt:lpstr>
      <vt:lpstr>Mechanism or Post-crash Motion</vt:lpstr>
      <vt:lpstr>Trajectory of rider Left Hand Traffic (LHT) and Right Hand Traffic (RHT)</vt:lpstr>
      <vt:lpstr>The Mechanism: Trajectory - injuries   </vt:lpstr>
      <vt:lpstr>Mechanism and injuries cont. </vt:lpstr>
      <vt:lpstr>Type of Crash</vt:lpstr>
      <vt:lpstr>Days in Hospital and brakes</vt:lpstr>
      <vt:lpstr>Mechanism Matters</vt:lpstr>
      <vt:lpstr>Summary</vt:lpstr>
      <vt:lpstr>www.investigativeresearch.org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Dynamics of Motorcycle Crashes</dc:title>
  <dc:creator>Elaine Hardy</dc:creator>
  <cp:lastModifiedBy>Elaine Hardy</cp:lastModifiedBy>
  <cp:revision>189</cp:revision>
  <dcterms:created xsi:type="dcterms:W3CDTF">2019-12-21T13:25:41Z</dcterms:created>
  <dcterms:modified xsi:type="dcterms:W3CDTF">2020-08-27T08:16:39Z</dcterms:modified>
</cp:coreProperties>
</file>