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52" r:id="rId2"/>
    <p:sldId id="281" r:id="rId3"/>
    <p:sldId id="260" r:id="rId4"/>
    <p:sldId id="267" r:id="rId5"/>
    <p:sldId id="264" r:id="rId6"/>
    <p:sldId id="266" r:id="rId7"/>
    <p:sldId id="275" r:id="rId8"/>
    <p:sldId id="271" r:id="rId9"/>
    <p:sldId id="269" r:id="rId10"/>
    <p:sldId id="265" r:id="rId11"/>
    <p:sldId id="272" r:id="rId12"/>
    <p:sldId id="273" r:id="rId13"/>
    <p:sldId id="356" r:id="rId14"/>
    <p:sldId id="358" r:id="rId15"/>
    <p:sldId id="283" r:id="rId16"/>
    <p:sldId id="282" r:id="rId17"/>
    <p:sldId id="357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4" orient="horz" pos="709" userDrawn="1">
          <p15:clr>
            <a:srgbClr val="A4A3A4"/>
          </p15:clr>
        </p15:guide>
        <p15:guide id="8" orient="horz" pos="3113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0" orient="horz" pos="2568" userDrawn="1">
          <p15:clr>
            <a:srgbClr val="A4A3A4"/>
          </p15:clr>
        </p15:guide>
        <p15:guide id="11" pos="347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20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wieger Klemens" initials="SK" lastIdx="2" clrIdx="0">
    <p:extLst>
      <p:ext uri="{19B8F6BF-5375-455C-9EA6-DF929625EA0E}">
        <p15:presenceInfo xmlns:p15="http://schemas.microsoft.com/office/powerpoint/2012/main" userId="S::Klemens.Schwieger@ait.ac.at::59449333-d259-4cd0-9525-019c978a86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7BC"/>
    <a:srgbClr val="717E86"/>
    <a:srgbClr val="FFFFFF"/>
    <a:srgbClr val="ECFFF2"/>
    <a:srgbClr val="53585F"/>
    <a:srgbClr val="D6ECEB"/>
    <a:srgbClr val="D95319"/>
    <a:srgbClr val="0072BD"/>
    <a:srgbClr val="836207"/>
    <a:srgbClr val="FC8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39" autoAdjust="0"/>
    <p:restoredTop sz="94533" autoAdjust="0"/>
  </p:normalViewPr>
  <p:slideViewPr>
    <p:cSldViewPr>
      <p:cViewPr varScale="1">
        <p:scale>
          <a:sx n="95" d="100"/>
          <a:sy n="95" d="100"/>
        </p:scale>
        <p:origin x="108" y="504"/>
      </p:cViewPr>
      <p:guideLst>
        <p:guide orient="horz" pos="1842"/>
        <p:guide orient="horz" pos="709"/>
        <p:guide orient="horz" pos="3113"/>
        <p:guide pos="5110"/>
        <p:guide orient="horz" pos="2568"/>
        <p:guide pos="347"/>
        <p:guide pos="3840"/>
        <p:guide orient="horz" pos="2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355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E76ABEE-0E6A-5642-9205-4147A2A3F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39A08D0-63D9-7349-A913-6CB09ACA96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3C726-FDE5-F24D-A2C5-A43117E18CB7}" type="datetimeFigureOut">
              <a:rPr lang="de-DE" smtClean="0"/>
              <a:t>23.08.2020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36490F-95E9-EC4F-BD89-B9ED6CF423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4816B6-A77F-A045-B26F-D66303FFF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95499-7DD5-A643-B30B-5EDF9FD649E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722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79441E-DFCF-4F3C-9722-4F124E4CDF1C}" type="datetimeFigureOut">
              <a:rPr lang="en-GB" smtClean="0"/>
              <a:pPr/>
              <a:t>23/08/2020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5C2FA-D8A3-4C50-838B-68EA81CE094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43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5C2FA-D8A3-4C50-838B-68EA81CE094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82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3" y="6268315"/>
            <a:ext cx="2346987" cy="426599"/>
          </a:xfrm>
          <a:prstGeom prst="rect">
            <a:avLst/>
          </a:prstGeom>
        </p:spPr>
      </p:pic>
      <p:pic>
        <p:nvPicPr>
          <p:cNvPr id="9" name="Grafik 8"/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8540"/>
          <a:stretch/>
        </p:blipFill>
        <p:spPr>
          <a:xfrm>
            <a:off x="9413644" y="6309320"/>
            <a:ext cx="2058955" cy="3868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785570"/>
            <a:ext cx="10363200" cy="1122536"/>
          </a:xfrm>
        </p:spPr>
        <p:txBody>
          <a:bodyPr/>
          <a:lstStyle>
            <a:lvl1pPr algn="ctr">
              <a:defRPr sz="3600" b="0" i="0">
                <a:solidFill>
                  <a:srgbClr val="79151D"/>
                </a:solidFill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47913" y="4077072"/>
            <a:ext cx="7531563" cy="792088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Arial MT Light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GB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15A8050-BB4D-C544-980F-24065A6ED6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44" y="181610"/>
            <a:ext cx="2479400" cy="1113015"/>
          </a:xfrm>
          <a:prstGeom prst="rect">
            <a:avLst/>
          </a:prstGeom>
        </p:spPr>
      </p:pic>
      <p:pic>
        <p:nvPicPr>
          <p:cNvPr id="15" name="Grafik 14" descr="Ein Bild, das draußen, Straße, Gebäude, Kraftrad enthält.&#10;&#10;&#10;&#10;Automatisch generierte Beschreibung">
            <a:extLst>
              <a:ext uri="{FF2B5EF4-FFF2-40B4-BE49-F238E27FC236}">
                <a16:creationId xmlns:a16="http://schemas.microsoft.com/office/drawing/2014/main" id="{13087379-C24C-2442-8612-CDFDAF17E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13882" r="903" b="66120"/>
          <a:stretch/>
        </p:blipFill>
        <p:spPr>
          <a:xfrm>
            <a:off x="-41099" y="1484784"/>
            <a:ext cx="12274197" cy="1193134"/>
          </a:xfrm>
          <a:prstGeom prst="rect">
            <a:avLst/>
          </a:prstGeom>
        </p:spPr>
      </p:pic>
      <p:pic>
        <p:nvPicPr>
          <p:cNvPr id="17" name="Grafik 16" descr="Ein Bild, das draußen, Straße, Gebäude, Kraftrad enthält.&#10;&#10;&#10;&#10;Automatisch generierte Beschreibung">
            <a:extLst>
              <a:ext uri="{FF2B5EF4-FFF2-40B4-BE49-F238E27FC236}">
                <a16:creationId xmlns:a16="http://schemas.microsoft.com/office/drawing/2014/main" id="{8492282B-16DC-FF48-B547-A93E121ED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69062" r="903" b="10940"/>
          <a:stretch/>
        </p:blipFill>
        <p:spPr>
          <a:xfrm>
            <a:off x="-41099" y="4777020"/>
            <a:ext cx="12274197" cy="11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4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2C6806F6-6E90-D64C-A9EC-DFEF10BFF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47398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1071024"/>
            <a:ext cx="4011084" cy="1162050"/>
          </a:xfrm>
        </p:spPr>
        <p:txBody>
          <a:bodyPr anchor="b"/>
          <a:lstStyle>
            <a:lvl1pPr algn="l">
              <a:defRPr sz="2000" b="0" i="0"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1071026"/>
            <a:ext cx="6815667" cy="5055139"/>
          </a:xfrm>
        </p:spPr>
        <p:txBody>
          <a:bodyPr/>
          <a:lstStyle>
            <a:lvl1pPr>
              <a:defRPr sz="3200" b="0" i="0">
                <a:latin typeface="Arial MT Light" pitchFamily="2"/>
              </a:defRPr>
            </a:lvl1pPr>
            <a:lvl2pPr>
              <a:defRPr sz="2800" b="0" i="0">
                <a:latin typeface="Arial MT Light" pitchFamily="2"/>
              </a:defRPr>
            </a:lvl2pPr>
            <a:lvl3pPr>
              <a:defRPr sz="2400" b="0" i="0">
                <a:latin typeface="Arial MT Light" pitchFamily="2"/>
              </a:defRPr>
            </a:lvl3pPr>
            <a:lvl4pPr>
              <a:defRPr sz="2000" b="0" i="0">
                <a:latin typeface="Arial MT Light" pitchFamily="2"/>
              </a:defRPr>
            </a:lvl4pPr>
            <a:lvl5pPr>
              <a:defRPr sz="2000" b="0" i="0">
                <a:latin typeface="Arial MT Light" pitchFamily="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2276875"/>
            <a:ext cx="4011084" cy="3849291"/>
          </a:xfrm>
        </p:spPr>
        <p:txBody>
          <a:bodyPr/>
          <a:lstStyle>
            <a:lvl1pPr marL="0" indent="0">
              <a:buNone/>
              <a:defRPr sz="1400" b="0" i="0">
                <a:latin typeface="Arial MT Light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13F8BC2B-5141-3D46-BDC2-3535496CDD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40373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 i="0"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1089604"/>
            <a:ext cx="7315200" cy="36379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 b="0" i="0">
                <a:latin typeface="Arial MT Light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5ACB4818-5D6B-0540-9371-B8665F7B7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559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146594"/>
            <a:ext cx="10972800" cy="4090718"/>
          </a:xfrm>
        </p:spPr>
        <p:txBody>
          <a:bodyPr vert="eaVert"/>
          <a:lstStyle>
            <a:lvl1pPr>
              <a:defRPr b="0" i="0">
                <a:latin typeface="Arial MT Light" pitchFamily="2"/>
              </a:defRPr>
            </a:lvl1pPr>
            <a:lvl2pPr>
              <a:defRPr b="0" i="0">
                <a:latin typeface="Arial MT Light" pitchFamily="2"/>
              </a:defRPr>
            </a:lvl2pPr>
            <a:lvl3pPr>
              <a:defRPr b="0" i="0">
                <a:latin typeface="Arial MT Light" pitchFamily="2"/>
              </a:defRPr>
            </a:lvl3pPr>
            <a:lvl4pPr>
              <a:defRPr b="0" i="0">
                <a:latin typeface="Arial MT Light" pitchFamily="2"/>
              </a:defRPr>
            </a:lvl4pPr>
            <a:lvl5pPr>
              <a:defRPr b="0" i="0">
                <a:latin typeface="Arial MT Light" pitchFamily="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C35B72F4-B485-734A-9308-965B3F17D5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BCB60354-3626-3C4F-BE7B-3D9C8B474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16693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6867252" y="274641"/>
            <a:ext cx="2743200" cy="5851525"/>
          </a:xfrm>
        </p:spPr>
        <p:txBody>
          <a:bodyPr vert="eaVert"/>
          <a:lstStyle>
            <a:lvl1pPr>
              <a:defRPr b="0" i="0"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2" y="274641"/>
            <a:ext cx="5991148" cy="5851525"/>
          </a:xfrm>
        </p:spPr>
        <p:txBody>
          <a:bodyPr vert="eaVert"/>
          <a:lstStyle>
            <a:lvl1pPr>
              <a:defRPr b="0" i="0">
                <a:latin typeface="Arial MT Light" pitchFamily="2"/>
              </a:defRPr>
            </a:lvl1pPr>
            <a:lvl2pPr>
              <a:defRPr b="0" i="0">
                <a:latin typeface="Arial MT Light" pitchFamily="2"/>
              </a:defRPr>
            </a:lvl2pPr>
            <a:lvl3pPr>
              <a:defRPr b="0" i="0">
                <a:latin typeface="Arial MT Light" pitchFamily="2"/>
              </a:defRPr>
            </a:lvl3pPr>
            <a:lvl4pPr>
              <a:defRPr b="0" i="0">
                <a:latin typeface="Arial MT Light" pitchFamily="2"/>
              </a:defRPr>
            </a:lvl4pPr>
            <a:lvl5pPr>
              <a:defRPr b="0" i="0">
                <a:latin typeface="Arial MT Light" pitchFamily="2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62408225-27DE-4A44-9A89-69A92A5F3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9181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_Slide_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66292-D41B-C54C-A2E6-FA658C89F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26EA9-BF1A-3B4E-A96C-A0DC6E40C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76" y="1825625"/>
            <a:ext cx="11520000" cy="4140000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3E20A-6D70-C249-AB09-AAECD0B5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509B5-9A9C-214F-9802-D466DFD3B7B8}" type="datetimeFigureOut">
              <a:rPr lang="fi-FI" smtClean="0"/>
              <a:t>23.8.2020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0A106-A652-1B47-B739-48989B82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C0CE7-9D4F-DB44-A9E9-795FDA6F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8DCB0-B6F5-7A47-AD7D-0AF2116ACCBE}" type="slidenum">
              <a:rPr lang="fi-FI" smtClean="0"/>
              <a:t>‹Nr.›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3673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 descr="Ein Bild, das draußen, Straße, Gebäude, Kraftrad enthält.&#10;&#10;&#10;&#10;Automatisch generierte Beschreibung">
            <a:extLst>
              <a:ext uri="{FF2B5EF4-FFF2-40B4-BE49-F238E27FC236}">
                <a16:creationId xmlns:a16="http://schemas.microsoft.com/office/drawing/2014/main" id="{AAC71D16-E600-B144-9D1C-20ADE00F0C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13883" r="903" b="10940"/>
          <a:stretch/>
        </p:blipFill>
        <p:spPr>
          <a:xfrm>
            <a:off x="-41099" y="1484784"/>
            <a:ext cx="12274197" cy="448537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09D0ED8-A277-5B48-B0E4-2C66A93AF2F6}"/>
              </a:ext>
            </a:extLst>
          </p:cNvPr>
          <p:cNvSpPr/>
          <p:nvPr userDrawn="1"/>
        </p:nvSpPr>
        <p:spPr>
          <a:xfrm>
            <a:off x="-41099" y="2636912"/>
            <a:ext cx="12274197" cy="215559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3" y="6268315"/>
            <a:ext cx="2346987" cy="426599"/>
          </a:xfrm>
          <a:prstGeom prst="rect">
            <a:avLst/>
          </a:prstGeom>
        </p:spPr>
      </p:pic>
      <p:pic>
        <p:nvPicPr>
          <p:cNvPr id="9" name="Grafik 8"/>
          <p:cNvPicPr/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8540"/>
          <a:stretch/>
        </p:blipFill>
        <p:spPr>
          <a:xfrm>
            <a:off x="9413644" y="6309320"/>
            <a:ext cx="2058955" cy="3868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44" y="181610"/>
            <a:ext cx="2479400" cy="1113015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B98692F-B694-8B44-82CF-1C75717D3F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785570"/>
            <a:ext cx="10363200" cy="1122536"/>
          </a:xfrm>
        </p:spPr>
        <p:txBody>
          <a:bodyPr/>
          <a:lstStyle>
            <a:lvl1pPr algn="ctr">
              <a:defRPr sz="3600" b="0" i="0">
                <a:solidFill>
                  <a:srgbClr val="79151D"/>
                </a:solidFill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16674FC0-0047-914E-9368-D7F005B6B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913" y="4077072"/>
            <a:ext cx="7531563" cy="792088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Arial MT Light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2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47" y="6268315"/>
            <a:ext cx="1760238" cy="42659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B98692F-B694-8B44-82CF-1C75717D3F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16674FC0-0047-914E-9368-D7F005B6B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157192"/>
            <a:ext cx="12192000" cy="544702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03267F0-4716-5342-9DF3-6C872E1360C1}"/>
              </a:ext>
            </a:extLst>
          </p:cNvPr>
          <p:cNvPicPr/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8540"/>
          <a:stretch/>
        </p:blipFill>
        <p:spPr>
          <a:xfrm>
            <a:off x="9678605" y="6309320"/>
            <a:ext cx="1544216" cy="38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9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  <p15:guide id="2" orient="horz" pos="709" userDrawn="1">
          <p15:clr>
            <a:srgbClr val="FBAE40"/>
          </p15:clr>
        </p15:guide>
        <p15:guide id="3" pos="45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2276872"/>
            <a:ext cx="10972800" cy="3960440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59C5A8AC-2623-8840-B855-C04E4B6B26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40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200" b="0" i="0" cap="all">
                <a:solidFill>
                  <a:srgbClr val="79151D"/>
                </a:solidFill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="0" i="0">
                <a:solidFill>
                  <a:srgbClr val="424242"/>
                </a:solidFill>
                <a:latin typeface="Arial MT Light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30B045E6-4558-324C-AE4B-A5DF175D2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420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492899"/>
            <a:ext cx="5384800" cy="3633267"/>
          </a:xfrm>
        </p:spPr>
        <p:txBody>
          <a:bodyPr/>
          <a:lstStyle>
            <a:lvl1pPr>
              <a:defRPr sz="2800" b="0" i="0">
                <a:latin typeface="Arial MT Light" pitchFamily="2"/>
              </a:defRPr>
            </a:lvl1pPr>
            <a:lvl2pPr>
              <a:defRPr sz="2400" b="0" i="0">
                <a:latin typeface="Arial MT Light" pitchFamily="2"/>
              </a:defRPr>
            </a:lvl2pPr>
            <a:lvl3pPr>
              <a:defRPr sz="2000" b="0" i="0">
                <a:latin typeface="Arial MT Light" pitchFamily="2"/>
              </a:defRPr>
            </a:lvl3pPr>
            <a:lvl4pPr>
              <a:defRPr sz="1800" b="0" i="0">
                <a:latin typeface="Arial MT Light" pitchFamily="2"/>
              </a:defRPr>
            </a:lvl4pPr>
            <a:lvl5pPr>
              <a:defRPr sz="1800" b="0" i="0">
                <a:latin typeface="Arial MT Light" pitchFamily="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492899"/>
            <a:ext cx="5384800" cy="3633267"/>
          </a:xfrm>
        </p:spPr>
        <p:txBody>
          <a:bodyPr/>
          <a:lstStyle>
            <a:lvl1pPr>
              <a:defRPr sz="2800" b="0" i="0">
                <a:latin typeface="Arial MT Light" pitchFamily="2"/>
              </a:defRPr>
            </a:lvl1pPr>
            <a:lvl2pPr>
              <a:defRPr sz="2400" b="0" i="0">
                <a:latin typeface="Arial MT Light" pitchFamily="2"/>
              </a:defRPr>
            </a:lvl2pPr>
            <a:lvl3pPr>
              <a:defRPr sz="2000" b="0" i="0">
                <a:latin typeface="Arial MT Light" pitchFamily="2"/>
              </a:defRPr>
            </a:lvl3pPr>
            <a:lvl4pPr>
              <a:defRPr sz="1800" b="0" i="0">
                <a:latin typeface="Arial MT Light" pitchFamily="2"/>
              </a:defRPr>
            </a:lvl4pPr>
            <a:lvl5pPr>
              <a:defRPr sz="1800" b="0" i="0">
                <a:latin typeface="Arial MT Light" pitchFamily="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6" name="Titel 1">
            <a:extLst>
              <a:ext uri="{FF2B5EF4-FFF2-40B4-BE49-F238E27FC236}">
                <a16:creationId xmlns:a16="http://schemas.microsoft.com/office/drawing/2014/main" id="{5C7D8136-B4FE-3345-A067-295C282176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EAF6CAF2-5DAB-414F-8AAC-C8AF4128E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03747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2414519"/>
            <a:ext cx="5386917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 MT Light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3124194"/>
            <a:ext cx="5386917" cy="3001971"/>
          </a:xfrm>
        </p:spPr>
        <p:txBody>
          <a:bodyPr/>
          <a:lstStyle>
            <a:lvl1pPr>
              <a:defRPr sz="2400" b="0" i="0">
                <a:latin typeface="Arial MT Light" pitchFamily="2"/>
              </a:defRPr>
            </a:lvl1pPr>
            <a:lvl2pPr>
              <a:defRPr sz="2000" b="0" i="0">
                <a:latin typeface="Arial MT Light" pitchFamily="2"/>
              </a:defRPr>
            </a:lvl2pPr>
            <a:lvl3pPr>
              <a:defRPr sz="1800" b="0" i="0">
                <a:latin typeface="Arial MT Light" pitchFamily="2"/>
              </a:defRPr>
            </a:lvl3pPr>
            <a:lvl4pPr>
              <a:defRPr sz="1600" b="0" i="0">
                <a:latin typeface="Arial MT Light" pitchFamily="2"/>
              </a:defRPr>
            </a:lvl4pPr>
            <a:lvl5pPr>
              <a:defRPr sz="1600" b="0" i="0">
                <a:latin typeface="Arial MT Light" pitchFamily="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2414519"/>
            <a:ext cx="5389033" cy="639762"/>
          </a:xfrm>
        </p:spPr>
        <p:txBody>
          <a:bodyPr anchor="b"/>
          <a:lstStyle>
            <a:lvl1pPr marL="0" indent="0">
              <a:buNone/>
              <a:defRPr sz="2400" b="1" i="0">
                <a:latin typeface="Arial MT Light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3124194"/>
            <a:ext cx="5389033" cy="3001971"/>
          </a:xfrm>
        </p:spPr>
        <p:txBody>
          <a:bodyPr/>
          <a:lstStyle>
            <a:lvl1pPr>
              <a:defRPr sz="2400" b="0" i="0">
                <a:latin typeface="Arial MT Light" pitchFamily="2"/>
              </a:defRPr>
            </a:lvl1pPr>
            <a:lvl2pPr>
              <a:defRPr sz="2000" b="0" i="0">
                <a:latin typeface="Arial MT Light" pitchFamily="2"/>
              </a:defRPr>
            </a:lvl2pPr>
            <a:lvl3pPr>
              <a:defRPr sz="1800" b="0" i="0">
                <a:latin typeface="Arial MT Light" pitchFamily="2"/>
              </a:defRPr>
            </a:lvl3pPr>
            <a:lvl4pPr>
              <a:defRPr sz="1600" b="0" i="0">
                <a:latin typeface="Arial MT Light" pitchFamily="2"/>
              </a:defRPr>
            </a:lvl4pPr>
            <a:lvl5pPr>
              <a:defRPr sz="1600" b="0" i="0">
                <a:latin typeface="Arial MT Light" pitchFamily="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7" name="Titel 1">
            <a:extLst>
              <a:ext uri="{FF2B5EF4-FFF2-40B4-BE49-F238E27FC236}">
                <a16:creationId xmlns:a16="http://schemas.microsoft.com/office/drawing/2014/main" id="{608C7FA6-951C-6941-B167-98087FA6CF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 MT Light" pitchFamily="2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B541FC02-1AAC-B846-88AA-F1B8E5310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40018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el 1">
            <a:extLst>
              <a:ext uri="{FF2B5EF4-FFF2-40B4-BE49-F238E27FC236}">
                <a16:creationId xmlns:a16="http://schemas.microsoft.com/office/drawing/2014/main" id="{105497BD-0DD2-374F-A18A-5B436BE281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231887CB-DC91-CC45-863B-14CC06E72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7129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2C6806F6-6E90-D64C-A9EC-DFEF10BFFA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83" y="181610"/>
            <a:ext cx="1610283" cy="964535"/>
          </a:xfrm>
          <a:prstGeom prst="rect">
            <a:avLst/>
          </a:prstGeom>
        </p:spPr>
      </p:pic>
      <p:sp>
        <p:nvSpPr>
          <p:cNvPr id="41" name="Titel 1">
            <a:extLst>
              <a:ext uri="{FF2B5EF4-FFF2-40B4-BE49-F238E27FC236}">
                <a16:creationId xmlns:a16="http://schemas.microsoft.com/office/drawing/2014/main" id="{D7A7D6EA-474E-C042-ADDB-654959E0A9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329" y="909254"/>
            <a:ext cx="8837316" cy="1122536"/>
          </a:xfrm>
        </p:spPr>
        <p:txBody>
          <a:bodyPr/>
          <a:lstStyle>
            <a:lvl1pPr algn="l">
              <a:defRPr sz="2800" b="0" i="0">
                <a:solidFill>
                  <a:srgbClr val="79151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492084"/>
            <a:ext cx="2844800" cy="365125"/>
          </a:xfrm>
        </p:spPr>
        <p:txBody>
          <a:bodyPr/>
          <a:lstStyle>
            <a:lvl1pPr>
              <a:defRPr b="0" i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2464B70-4E38-438D-BAD6-A6ACFE8B8006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492084"/>
            <a:ext cx="2844800" cy="365125"/>
          </a:xfrm>
        </p:spPr>
        <p:txBody>
          <a:bodyPr/>
          <a:lstStyle>
            <a:lvl1pPr marL="0" algn="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92084"/>
            <a:ext cx="3860800" cy="365125"/>
          </a:xfrm>
        </p:spPr>
        <p:txBody>
          <a:bodyPr/>
          <a:lstStyle>
            <a:lvl1pPr marL="0" algn="ctr" defTabSz="914400" rtl="0" eaLnBrk="1" latinLnBrk="0" hangingPunct="1">
              <a:defRPr lang="en-GB" sz="1050" b="0" i="0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AT" dirty="0" err="1"/>
              <a:t>Mechatroniktag</a:t>
            </a:r>
            <a:r>
              <a:rPr lang="de-AT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250994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02630"/>
            <a:ext cx="836672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340768"/>
            <a:ext cx="10972800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4920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892311-6B19-4343-9A96-95AF40DFFCBC}" type="datetime1">
              <a:rPr lang="en-GB" smtClean="0"/>
              <a:pPr/>
              <a:t>23/08/2020</a:t>
            </a:fld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49208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Mechatroniktag</a:t>
            </a:r>
            <a:r>
              <a:rPr lang="en-GB" dirty="0"/>
              <a:t>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4920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775F88-8A5C-40FE-9C47-057279046868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7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242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spcAft>
          <a:spcPts val="60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30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6.m4a"/><Relationship Id="rId7" Type="http://schemas.openxmlformats.org/officeDocument/2006/relationships/image" Target="../media/image18.png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9.mp4"/><Relationship Id="rId7" Type="http://schemas.openxmlformats.org/officeDocument/2006/relationships/image" Target="../media/image20.png"/><Relationship Id="rId2" Type="http://schemas.microsoft.com/office/2007/relationships/media" Target="../media/media9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5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dirty="0"/>
              <a:t>DI Klemens Schwieger, AIT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September 2020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DC59E49C-0582-8049-BAB7-FFEE8A91452F}"/>
              </a:ext>
            </a:extLst>
          </p:cNvPr>
          <p:cNvSpPr txBox="1">
            <a:spLocks/>
          </p:cNvSpPr>
          <p:nvPr/>
        </p:nvSpPr>
        <p:spPr>
          <a:xfrm>
            <a:off x="5015880" y="6237312"/>
            <a:ext cx="1368152" cy="32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rgbClr val="42424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Funded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6A8B6B4F-A8D2-4F43-A64A-9C606900EBC3}"/>
              </a:ext>
            </a:extLst>
          </p:cNvPr>
          <p:cNvSpPr txBox="1">
            <a:spLocks/>
          </p:cNvSpPr>
          <p:nvPr/>
        </p:nvSpPr>
        <p:spPr>
          <a:xfrm>
            <a:off x="191344" y="1847136"/>
            <a:ext cx="11809312" cy="6819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79151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200" b="1" dirty="0">
                <a:solidFill>
                  <a:srgbClr val="31B7BC"/>
                </a:solidFill>
              </a:rPr>
              <a:t>Avoiding Motorcycle Accidents by Motorcycle Risk Mapping</a:t>
            </a:r>
            <a:endParaRPr lang="fi-FI" sz="3200" b="1" dirty="0">
              <a:solidFill>
                <a:srgbClr val="31B7BC"/>
              </a:solidFill>
            </a:endParaRP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7E30E191-987E-4DF4-8A87-7E982FFEBB8F}"/>
              </a:ext>
            </a:extLst>
          </p:cNvPr>
          <p:cNvSpPr txBox="1">
            <a:spLocks/>
          </p:cNvSpPr>
          <p:nvPr/>
        </p:nvSpPr>
        <p:spPr>
          <a:xfrm>
            <a:off x="2869970" y="2946400"/>
            <a:ext cx="7114461" cy="215865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13th International Motorcycle Conference Cologne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5FAB6F0-F7DE-4759-9305-4490CC45E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6021288"/>
            <a:ext cx="1096487" cy="7120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CFB3E4-8BB5-4E30-91F3-6D7EDCEBF4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836">
        <p:fade/>
      </p:transition>
    </mc:Choice>
    <mc:Fallback>
      <p:transition spd="med" advTm="338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R:\30_TIT_2050\Verkehrssicherheit\02_Laufende Projekte (EF, Ö)\2.05.01217.1.0_viaMotorrad\08_AP\AP_0\Dissemination\TRA2020\Final\bild mit icons_en.png">
            <a:extLst>
              <a:ext uri="{FF2B5EF4-FFF2-40B4-BE49-F238E27FC236}">
                <a16:creationId xmlns:a16="http://schemas.microsoft.com/office/drawing/2014/main" id="{65DAF0F5-F939-4A8F-867B-5131D7D4A17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/>
          <a:stretch/>
        </p:blipFill>
        <p:spPr bwMode="auto">
          <a:xfrm>
            <a:off x="712079" y="435768"/>
            <a:ext cx="10405892" cy="59864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F12C76-5CFF-4BE5-A946-EF87BC11B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16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601">
        <p:fade/>
      </p:transition>
    </mc:Choice>
    <mc:Fallback>
      <p:transition spd="med" advTm="306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3F3D6F2-F6D1-4C1D-B530-8A3FF5C054FB}"/>
              </a:ext>
            </a:extLst>
          </p:cNvPr>
          <p:cNvSpPr/>
          <p:nvPr/>
        </p:nvSpPr>
        <p:spPr>
          <a:xfrm>
            <a:off x="780526" y="2582676"/>
            <a:ext cx="2119536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dirty="0" err="1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tracks</a:t>
            </a:r>
            <a:endParaRPr lang="de-DE" dirty="0">
              <a:solidFill>
                <a:srgbClr val="717E86"/>
              </a:solidFill>
              <a:latin typeface="Arial" panose="020B0604020202020204" pitchFamily="34" charset="0"/>
              <a:ea typeface="Rotis Sans Serif Pro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3D5C086-5534-42F8-AF76-7D66B5B5F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38" y="2978641"/>
            <a:ext cx="1643722" cy="12962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8B48EA-5DDE-4B15-839D-4ABE7CA03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42" y="2688455"/>
            <a:ext cx="2455230" cy="19362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C5790F-7FDC-49DC-9081-C180ED2855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20" y="3205757"/>
            <a:ext cx="1424562" cy="11234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6D000F1-C759-446A-B302-5D65DC00AB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563" y="3205757"/>
            <a:ext cx="1237928" cy="976275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1DF8803C-39B5-4E0C-830D-164EF80D2FDE}"/>
              </a:ext>
            </a:extLst>
          </p:cNvPr>
          <p:cNvSpPr/>
          <p:nvPr/>
        </p:nvSpPr>
        <p:spPr>
          <a:xfrm>
            <a:off x="3850476" y="2582676"/>
            <a:ext cx="2119536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dirty="0" err="1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drivers</a:t>
            </a:r>
            <a:endParaRPr lang="de-DE" dirty="0">
              <a:solidFill>
                <a:srgbClr val="717E86"/>
              </a:solidFill>
              <a:latin typeface="Arial" panose="020B0604020202020204" pitchFamily="34" charset="0"/>
              <a:ea typeface="Rotis Sans Serif Pro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ADCBD4-13D0-4CF6-BB95-5CE1C98B39DD}"/>
              </a:ext>
            </a:extLst>
          </p:cNvPr>
          <p:cNvSpPr/>
          <p:nvPr/>
        </p:nvSpPr>
        <p:spPr>
          <a:xfrm>
            <a:off x="6443129" y="1949426"/>
            <a:ext cx="3188456" cy="1184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5400" dirty="0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~3.500</a:t>
            </a:r>
            <a:endParaRPr lang="de-DE" sz="1600" dirty="0">
              <a:solidFill>
                <a:srgbClr val="717E86"/>
              </a:solidFill>
              <a:latin typeface="Arial" panose="020B0604020202020204" pitchFamily="34" charset="0"/>
              <a:ea typeface="Rotis Sans Serif Pro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FEB3461-CAB1-417D-976E-CB54621B5CF4}"/>
              </a:ext>
            </a:extLst>
          </p:cNvPr>
          <p:cNvSpPr/>
          <p:nvPr/>
        </p:nvSpPr>
        <p:spPr>
          <a:xfrm>
            <a:off x="3377359" y="1955618"/>
            <a:ext cx="543421" cy="1184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5400" dirty="0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A4C8ACE-603C-49E3-9274-F13E1742676C}"/>
              </a:ext>
            </a:extLst>
          </p:cNvPr>
          <p:cNvSpPr/>
          <p:nvPr/>
        </p:nvSpPr>
        <p:spPr>
          <a:xfrm>
            <a:off x="324309" y="1972498"/>
            <a:ext cx="316860" cy="1184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5400" dirty="0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DEEBC8C-888F-46E9-9FB7-6CA8AB95CCFA}"/>
              </a:ext>
            </a:extLst>
          </p:cNvPr>
          <p:cNvSpPr/>
          <p:nvPr/>
        </p:nvSpPr>
        <p:spPr>
          <a:xfrm>
            <a:off x="8679545" y="2564904"/>
            <a:ext cx="2119536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dirty="0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E4F85E-A61A-4B90-84E0-972F7A70C3BB}"/>
              </a:ext>
            </a:extLst>
          </p:cNvPr>
          <p:cNvSpPr/>
          <p:nvPr/>
        </p:nvSpPr>
        <p:spPr>
          <a:xfrm>
            <a:off x="11087082" y="2574632"/>
            <a:ext cx="543421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dirty="0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TB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6C7680D-FBFA-425A-A951-DC4F08F9A87D}"/>
              </a:ext>
            </a:extLst>
          </p:cNvPr>
          <p:cNvSpPr/>
          <p:nvPr/>
        </p:nvSpPr>
        <p:spPr>
          <a:xfrm>
            <a:off x="10260478" y="1949426"/>
            <a:ext cx="1350165" cy="1184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5400" dirty="0">
                <a:solidFill>
                  <a:srgbClr val="717E86"/>
                </a:solidFill>
                <a:latin typeface="Arial" panose="020B0604020202020204" pitchFamily="34" charset="0"/>
                <a:ea typeface="Rotis Sans Serif Pro"/>
                <a:cs typeface="Arial" panose="020B0604020202020204" pitchFamily="34" charset="0"/>
              </a:rPr>
              <a:t>~1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6309263-FC49-47EB-B062-14E63E3D3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2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659">
        <p:fade/>
      </p:transition>
    </mc:Choice>
    <mc:Fallback>
      <p:transition spd="med" advTm="316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obere Ecken, eine abgerundet, eine abgeschnitten 6">
            <a:extLst>
              <a:ext uri="{FF2B5EF4-FFF2-40B4-BE49-F238E27FC236}">
                <a16:creationId xmlns:a16="http://schemas.microsoft.com/office/drawing/2014/main" id="{DB5E81B6-0EDE-43B9-B9B8-1B7EE06E3CFA}"/>
              </a:ext>
            </a:extLst>
          </p:cNvPr>
          <p:cNvSpPr/>
          <p:nvPr/>
        </p:nvSpPr>
        <p:spPr>
          <a:xfrm rot="10800000">
            <a:off x="-5" y="0"/>
            <a:ext cx="12191999" cy="6858000"/>
          </a:xfrm>
          <a:prstGeom prst="snipRoundRect">
            <a:avLst>
              <a:gd name="adj1" fmla="val 0"/>
              <a:gd name="adj2" fmla="val 32385"/>
            </a:avLst>
          </a:prstGeom>
          <a:solidFill>
            <a:srgbClr val="31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DA9001-D27C-4013-8755-4C1B3990C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41" y="4437112"/>
            <a:ext cx="5014941" cy="2333823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0DC745D3-14BA-44A1-97DA-D385E99F599E}"/>
              </a:ext>
            </a:extLst>
          </p:cNvPr>
          <p:cNvSpPr txBox="1">
            <a:spLocks/>
          </p:cNvSpPr>
          <p:nvPr/>
        </p:nvSpPr>
        <p:spPr>
          <a:xfrm>
            <a:off x="0" y="2552700"/>
            <a:ext cx="12192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0" dirty="0">
                <a:solidFill>
                  <a:schemeClr val="bg1"/>
                </a:solidFill>
                <a:latin typeface="Arial" panose="020B0604020202020204" pitchFamily="34" charset="0"/>
              </a:rPr>
              <a:t>DATA MINING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DECFA2B-280E-4443-A2FD-9991DDD44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2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950">
        <p:fade/>
      </p:transition>
    </mc:Choice>
    <mc:Fallback>
      <p:transition spd="med" advTm="22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CEC18CC-87F9-4EE3-A0B5-DCDB9584B56F}"/>
              </a:ext>
            </a:extLst>
          </p:cNvPr>
          <p:cNvSpPr/>
          <p:nvPr/>
        </p:nvSpPr>
        <p:spPr>
          <a:xfrm>
            <a:off x="3491861" y="854729"/>
            <a:ext cx="3456384" cy="792087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Determine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accident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E62F1AF-E781-4C2C-8686-0F73B4CED884}"/>
              </a:ext>
            </a:extLst>
          </p:cNvPr>
          <p:cNvSpPr/>
          <p:nvPr/>
        </p:nvSpPr>
        <p:spPr>
          <a:xfrm>
            <a:off x="7345269" y="854729"/>
            <a:ext cx="3431251" cy="806634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„not at risk“ dynamics values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97FDB94-4E96-46C1-AF5F-47503F0D2D51}"/>
              </a:ext>
            </a:extLst>
          </p:cNvPr>
          <p:cNvSpPr/>
          <p:nvPr/>
        </p:nvSpPr>
        <p:spPr>
          <a:xfrm>
            <a:off x="5041013" y="1968893"/>
            <a:ext cx="4141440" cy="848036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Weight dynamics variables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risk | no risk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F9DF312-7153-4B26-AFFC-0D4D06E07BB7}"/>
              </a:ext>
            </a:extLst>
          </p:cNvPr>
          <p:cNvSpPr/>
          <p:nvPr/>
        </p:nvSpPr>
        <p:spPr>
          <a:xfrm>
            <a:off x="5041012" y="3143220"/>
            <a:ext cx="4141427" cy="720000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Assign a risk estimate to all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dynamics data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FADB71B-66E6-4455-AC47-35DFA6768D6C}"/>
              </a:ext>
            </a:extLst>
          </p:cNvPr>
          <p:cNvSpPr/>
          <p:nvPr/>
        </p:nvSpPr>
        <p:spPr>
          <a:xfrm>
            <a:off x="5041011" y="4185297"/>
            <a:ext cx="4141411" cy="720000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Obtain a joint risk estimate over all rides on a given track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667AE19-94CE-47FE-8B8A-B4D6BADFF522}"/>
              </a:ext>
            </a:extLst>
          </p:cNvPr>
          <p:cNvSpPr/>
          <p:nvPr/>
        </p:nvSpPr>
        <p:spPr>
          <a:xfrm>
            <a:off x="5041011" y="5227374"/>
            <a:ext cx="4141410" cy="720000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local maxima of the risk estimate for each meter of track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0BBB8B7-01F5-4106-9736-89B734020F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-13951"/>
          <a:stretch/>
        </p:blipFill>
        <p:spPr>
          <a:xfrm rot="5400000">
            <a:off x="6331185" y="1760930"/>
            <a:ext cx="227968" cy="966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77C3157-DBB0-4400-B208-25AA5B1B3D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-13951"/>
          <a:stretch/>
        </p:blipFill>
        <p:spPr>
          <a:xfrm rot="5400000">
            <a:off x="7783646" y="1768929"/>
            <a:ext cx="227968" cy="966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5F9C501-66CC-483F-81F9-9BF09923A5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-13951"/>
          <a:stretch/>
        </p:blipFill>
        <p:spPr>
          <a:xfrm rot="5400000">
            <a:off x="6997732" y="2944656"/>
            <a:ext cx="227968" cy="966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ECBCD6E-0582-43EF-9EFF-6BB6B65F17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-13951"/>
          <a:stretch/>
        </p:blipFill>
        <p:spPr>
          <a:xfrm rot="5400000">
            <a:off x="6976309" y="3986352"/>
            <a:ext cx="227968" cy="966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FB95E03-D69B-4B61-8023-B2AAE2BB23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2" t="-13951"/>
          <a:stretch/>
        </p:blipFill>
        <p:spPr>
          <a:xfrm rot="5400000">
            <a:off x="6976309" y="5033024"/>
            <a:ext cx="227968" cy="9661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694D1FC-2E7A-4BE9-B3B8-23C704AAE084}"/>
              </a:ext>
            </a:extLst>
          </p:cNvPr>
          <p:cNvSpPr/>
          <p:nvPr/>
        </p:nvSpPr>
        <p:spPr>
          <a:xfrm>
            <a:off x="59330" y="501636"/>
            <a:ext cx="2541951" cy="1660803"/>
          </a:xfrm>
          <a:prstGeom prst="rect">
            <a:avLst/>
          </a:prstGeom>
          <a:solidFill>
            <a:srgbClr val="31B7BC"/>
          </a:solidFill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x, y, z-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accelertion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Yaw, Roll, Pitch- Rates</a:t>
            </a: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Driven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Radius</a:t>
            </a:r>
          </a:p>
          <a:p>
            <a:pPr algn="ctr"/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Slope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gradient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0E0A342-8B6D-440D-A041-1D79C7E81D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191" t="36281" r="5513" b="26494"/>
          <a:stretch/>
        </p:blipFill>
        <p:spPr>
          <a:xfrm>
            <a:off x="10335485" y="4693601"/>
            <a:ext cx="1377139" cy="1660803"/>
          </a:xfrm>
          <a:prstGeom prst="rect">
            <a:avLst/>
          </a:prstGeom>
        </p:spPr>
      </p:pic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540353B7-2EF6-4E3C-9302-A0D1F77B8050}"/>
              </a:ext>
            </a:extLst>
          </p:cNvPr>
          <p:cNvSpPr/>
          <p:nvPr/>
        </p:nvSpPr>
        <p:spPr>
          <a:xfrm>
            <a:off x="2755229" y="1150967"/>
            <a:ext cx="585541" cy="362139"/>
          </a:xfrm>
          <a:prstGeom prst="rightArrow">
            <a:avLst/>
          </a:prstGeom>
          <a:solidFill>
            <a:srgbClr val="31B7BC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15054EE2-854A-40E0-BCF0-A0EE278FE50F}"/>
              </a:ext>
            </a:extLst>
          </p:cNvPr>
          <p:cNvSpPr/>
          <p:nvPr/>
        </p:nvSpPr>
        <p:spPr>
          <a:xfrm>
            <a:off x="9336360" y="5406304"/>
            <a:ext cx="585541" cy="362139"/>
          </a:xfrm>
          <a:prstGeom prst="rightArrow">
            <a:avLst/>
          </a:prstGeom>
          <a:solidFill>
            <a:srgbClr val="31B7BC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D8F43D94-1466-484F-A9D1-0DA36AC2E6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58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694">
        <p:fade/>
      </p:transition>
    </mc:Choice>
    <mc:Fallback>
      <p:transition spd="med" advTm="1116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F9993BA-581F-43B2-9AB7-DB70C8640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18" y="1384884"/>
            <a:ext cx="10438365" cy="408823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4A01892-B8B0-445B-A405-10B9FD90B62B}"/>
              </a:ext>
            </a:extLst>
          </p:cNvPr>
          <p:cNvSpPr/>
          <p:nvPr/>
        </p:nvSpPr>
        <p:spPr>
          <a:xfrm>
            <a:off x="5323438" y="1240325"/>
            <a:ext cx="1013988" cy="40882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A6BA17C-3D80-4CB9-81D5-C81F689D7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7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99">
        <p:fade/>
      </p:transition>
    </mc:Choice>
    <mc:Fallback>
      <p:transition spd="med" advTm="343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4FD75F-326D-46C9-881C-AC8C077BFD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87" y="845680"/>
            <a:ext cx="8998227" cy="516664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F86B7E1-DE99-4F73-B89D-B7F8A14D6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3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488">
        <p:fade/>
      </p:transition>
    </mc:Choice>
    <mc:Fallback>
      <p:transition spd="med" advTm="31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6A44395-F6DA-4582-8953-DCBE1D6B1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10972800" cy="6172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326590-BDB6-4B55-948C-B682E634F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5909">
        <p:fade/>
      </p:transition>
    </mc:Choice>
    <mc:Fallback>
      <p:transition spd="med" advTm="55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835B1D5-E61C-42A4-874C-A5A37EBFE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76"/>
            <a:ext cx="12192000" cy="50026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0F571FC-A3EC-4B9D-90BA-FCA32AC1C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911">
        <p:fade/>
      </p:transition>
    </mc:Choice>
    <mc:Fallback>
      <p:transition spd="med" advTm="48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11" y="-321286"/>
            <a:ext cx="10257140" cy="5769641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AE50CECD-764C-4C1B-A3F9-4416108C8F4C}"/>
              </a:ext>
            </a:extLst>
          </p:cNvPr>
          <p:cNvSpPr txBox="1">
            <a:spLocks/>
          </p:cNvSpPr>
          <p:nvPr/>
        </p:nvSpPr>
        <p:spPr>
          <a:xfrm>
            <a:off x="3287688" y="3933056"/>
            <a:ext cx="4968552" cy="22514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79151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i-FI" b="1" dirty="0">
                <a:solidFill>
                  <a:srgbClr val="31B7BC"/>
                </a:solidFill>
              </a:rPr>
              <a:t>Thank You!</a:t>
            </a:r>
            <a:br>
              <a:rPr lang="fi-FI" b="1" dirty="0">
                <a:solidFill>
                  <a:srgbClr val="31B7BC"/>
                </a:solidFill>
              </a:rPr>
            </a:br>
            <a:r>
              <a:rPr lang="fi-FI" dirty="0">
                <a:solidFill>
                  <a:srgbClr val="31B7BC"/>
                </a:solidFill>
              </a:rPr>
              <a:t>klemens.schwieger@ait.ac.at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BAD6A9-61BE-4EE9-91A8-6A5AF11AC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79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575">
        <p:fade/>
      </p:transition>
    </mc:Choice>
    <mc:Fallback>
      <p:transition spd="med" advTm="7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83">
            <a:extLst>
              <a:ext uri="{FF2B5EF4-FFF2-40B4-BE49-F238E27FC236}">
                <a16:creationId xmlns:a16="http://schemas.microsoft.com/office/drawing/2014/main" id="{6CFB6A49-59F6-4685-8A25-ABC79AFA3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355809"/>
              </p:ext>
            </p:extLst>
          </p:nvPr>
        </p:nvGraphicFramePr>
        <p:xfrm>
          <a:off x="506084" y="832582"/>
          <a:ext cx="10972800" cy="2008770"/>
        </p:xfrm>
        <a:graphic>
          <a:graphicData uri="http://schemas.openxmlformats.org/drawingml/2006/table">
            <a:tbl>
              <a:tblPr/>
              <a:tblGrid>
                <a:gridCol w="3142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9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7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Funding program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5. VSF (BMK - April 2015) “</a:t>
                      </a:r>
                      <a:r>
                        <a:rPr kumimoji="0" lang="en-US" sz="12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Freiheit</a:t>
                      </a: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 auf 2-Rädern – Aber </a:t>
                      </a:r>
                      <a:r>
                        <a:rPr kumimoji="0" lang="en-US" sz="12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sicher</a:t>
                      </a: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!”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8555809"/>
                  </a:ext>
                </a:extLst>
              </a:tr>
              <a:tr h="4017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Coordination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AIT – Austrian Institute of Technology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Partners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TU Wien (</a:t>
                      </a:r>
                      <a:r>
                        <a:rPr kumimoji="0" lang="en-US" sz="12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Institut</a:t>
                      </a: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 for mechanic &amp; mechatronic), [KTM | </a:t>
                      </a:r>
                      <a:r>
                        <a:rPr kumimoji="0" lang="en-US" sz="1200" b="0" i="0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LoI</a:t>
                      </a: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-Partner]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5828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7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Project leader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DI Klemens Schwieger</a:t>
                      </a:r>
                    </a:p>
                  </a:txBody>
                  <a:tcPr marL="91424" marR="91424" marT="45675" marB="45675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75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Duration</a:t>
                      </a:r>
                    </a:p>
                  </a:txBody>
                  <a:tcPr marT="45729" marB="45729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+mn-cs"/>
                        </a:rPr>
                        <a:t>01.01.2017 – 31.03.2019</a:t>
                      </a:r>
                    </a:p>
                  </a:txBody>
                  <a:tcPr marT="45729" marB="45729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C344DAD1-6E6C-43F4-9291-1EF63428E5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076" y="3318222"/>
            <a:ext cx="4376815" cy="2619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4D2D01-BA7E-4D20-AF08-CD5E79435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3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022">
        <p:fade/>
      </p:transition>
    </mc:Choice>
    <mc:Fallback>
      <p:transition spd="med" advTm="320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DFE87-AAEA-4DE7-ADAE-1B0725410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458" y="1925063"/>
            <a:ext cx="5125487" cy="15974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536"/>
              </a:spcBef>
              <a:buNone/>
            </a:pPr>
            <a:r>
              <a:rPr lang="de-DE" sz="1800" b="1" dirty="0">
                <a:latin typeface="Arial" panose="020B0604020202020204" pitchFamily="34" charset="0"/>
              </a:rPr>
              <a:t>PROACTIVE</a:t>
            </a:r>
            <a:br>
              <a:rPr lang="de-DE" sz="1800" dirty="0">
                <a:latin typeface="Arial" panose="020B0604020202020204" pitchFamily="34" charset="0"/>
              </a:rPr>
            </a:b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 high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de-DE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C2A6DEF-073C-4256-AA3E-FDB2B9B78148}"/>
              </a:ext>
            </a:extLst>
          </p:cNvPr>
          <p:cNvSpPr txBox="1">
            <a:spLocks/>
          </p:cNvSpPr>
          <p:nvPr/>
        </p:nvSpPr>
        <p:spPr>
          <a:xfrm>
            <a:off x="2073157" y="1375724"/>
            <a:ext cx="3888234" cy="1597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1536"/>
              </a:spcBef>
              <a:buNone/>
            </a:pPr>
            <a:r>
              <a:rPr lang="de-DE" sz="1800" b="1" dirty="0">
                <a:latin typeface="Arial" panose="020B0604020202020204" pitchFamily="34" charset="0"/>
              </a:rPr>
              <a:t>REACTIVE</a:t>
            </a:r>
            <a:br>
              <a:rPr lang="de-DE" sz="1800" dirty="0">
                <a:latin typeface="Arial" panose="020B0604020202020204" pitchFamily="34" charset="0"/>
              </a:rPr>
            </a:br>
            <a:r>
              <a:rPr lang="de-DE" sz="1800" dirty="0" err="1">
                <a:latin typeface="Arial" panose="020B0604020202020204" pitchFamily="34" charset="0"/>
              </a:rPr>
              <a:t>analyse</a:t>
            </a:r>
            <a:r>
              <a:rPr lang="de-DE" sz="1800" dirty="0">
                <a:latin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</a:rPr>
              <a:t>traffic</a:t>
            </a:r>
            <a:r>
              <a:rPr lang="de-DE" sz="1800" dirty="0">
                <a:latin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</a:rPr>
              <a:t>accidents</a:t>
            </a:r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find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black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spots</a:t>
            </a:r>
            <a:endParaRPr lang="de-DE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1536"/>
              </a:spcBef>
              <a:buNone/>
            </a:pPr>
            <a:br>
              <a:rPr lang="de-DE" sz="1800" dirty="0">
                <a:latin typeface="Arial" panose="020B0604020202020204" pitchFamily="34" charset="0"/>
              </a:rPr>
            </a:br>
            <a:endParaRPr lang="de-DE" sz="1800" dirty="0">
              <a:latin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80BEFE-FA77-4AD8-926C-08300A24A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431241"/>
            <a:ext cx="1505977" cy="15059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DEC5CD-03F4-4241-93DF-5BED5CCCC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23" y="3429000"/>
            <a:ext cx="1505977" cy="150597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192E590-C2E4-4713-8008-9629AF68207A}"/>
              </a:ext>
            </a:extLst>
          </p:cNvPr>
          <p:cNvSpPr/>
          <p:nvPr/>
        </p:nvSpPr>
        <p:spPr>
          <a:xfrm>
            <a:off x="6312024" y="1838325"/>
            <a:ext cx="3744416" cy="3390875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FF377C-2F56-44CB-A287-0F87C861C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7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690">
        <p:fade/>
      </p:transition>
    </mc:Choice>
    <mc:Fallback>
      <p:transition spd="med" advTm="326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obere Ecken, eine abgerundet, eine abgeschnitten 6">
            <a:extLst>
              <a:ext uri="{FF2B5EF4-FFF2-40B4-BE49-F238E27FC236}">
                <a16:creationId xmlns:a16="http://schemas.microsoft.com/office/drawing/2014/main" id="{DB5E81B6-0EDE-43B9-B9B8-1B7EE06E3CFA}"/>
              </a:ext>
            </a:extLst>
          </p:cNvPr>
          <p:cNvSpPr/>
          <p:nvPr/>
        </p:nvSpPr>
        <p:spPr>
          <a:xfrm rot="10800000">
            <a:off x="-5" y="0"/>
            <a:ext cx="12191999" cy="6858000"/>
          </a:xfrm>
          <a:prstGeom prst="snipRoundRect">
            <a:avLst>
              <a:gd name="adj1" fmla="val 0"/>
              <a:gd name="adj2" fmla="val 32385"/>
            </a:avLst>
          </a:prstGeom>
          <a:solidFill>
            <a:srgbClr val="31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4F67E5-2CBA-4E37-8299-DF3CE4CB9D89}"/>
              </a:ext>
            </a:extLst>
          </p:cNvPr>
          <p:cNvSpPr txBox="1">
            <a:spLocks/>
          </p:cNvSpPr>
          <p:nvPr/>
        </p:nvSpPr>
        <p:spPr>
          <a:xfrm>
            <a:off x="0" y="1635119"/>
            <a:ext cx="12192000" cy="3756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0" dirty="0">
                <a:solidFill>
                  <a:schemeClr val="bg1"/>
                </a:solidFill>
                <a:latin typeface="Arial" panose="020B0604020202020204" pitchFamily="34" charset="0"/>
              </a:rPr>
              <a:t>MOTORCYCLE ACCIDENTS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DA9001-D27C-4013-8755-4C1B3990C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41" y="4437112"/>
            <a:ext cx="5014941" cy="23338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9554CE-944C-418D-83C5-1E8777A22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867">
        <p:fade/>
      </p:transition>
    </mc:Choice>
    <mc:Fallback>
      <p:transition spd="med" advTm="108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6DF8A3C-87EE-499C-ADBF-801048822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13" y="1151409"/>
            <a:ext cx="9672787" cy="4849866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92D0A7BB-5556-412B-AF8E-9ADC25ED7362}"/>
              </a:ext>
            </a:extLst>
          </p:cNvPr>
          <p:cNvSpPr txBox="1">
            <a:spLocks/>
          </p:cNvSpPr>
          <p:nvPr/>
        </p:nvSpPr>
        <p:spPr>
          <a:xfrm>
            <a:off x="8353400" y="3880080"/>
            <a:ext cx="2457752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accident with personal injury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B654FD3-2149-41DF-98FD-B8B0F18AD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52" y="1942426"/>
            <a:ext cx="504359" cy="25218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0E59BBE-D7DE-48E2-BC8B-42AFEF9F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552" y="3632922"/>
            <a:ext cx="390152" cy="195076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3EAEA40-6808-4C19-AF44-4AC87F97AFE4}"/>
              </a:ext>
            </a:extLst>
          </p:cNvPr>
          <p:cNvSpPr txBox="1">
            <a:spLocks/>
          </p:cNvSpPr>
          <p:nvPr/>
        </p:nvSpPr>
        <p:spPr>
          <a:xfrm>
            <a:off x="6049144" y="1450261"/>
            <a:ext cx="2457752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method of collection</a:t>
            </a:r>
            <a:endParaRPr lang="de-DE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F818A35-FEB8-4ABA-A324-D68D42913737}"/>
              </a:ext>
            </a:extLst>
          </p:cNvPr>
          <p:cNvCxnSpPr/>
          <p:nvPr/>
        </p:nvCxnSpPr>
        <p:spPr>
          <a:xfrm flipV="1">
            <a:off x="7921352" y="1608830"/>
            <a:ext cx="0" cy="227125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2896870-C974-4BD7-975E-6007B4BC92F4}"/>
              </a:ext>
            </a:extLst>
          </p:cNvPr>
          <p:cNvSpPr txBox="1">
            <a:spLocks/>
          </p:cNvSpPr>
          <p:nvPr/>
        </p:nvSpPr>
        <p:spPr>
          <a:xfrm>
            <a:off x="8136034" y="2245607"/>
            <a:ext cx="2685189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motorcycle accident with personal injury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1B429D-E1C8-4719-B6D4-DE5545497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41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887">
        <p:fade/>
      </p:transition>
    </mc:Choice>
    <mc:Fallback>
      <p:transition spd="med" advTm="298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E2B9D9D-0A44-45AF-83D0-7F421619FF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4"/>
          <a:stretch/>
        </p:blipFill>
        <p:spPr>
          <a:xfrm>
            <a:off x="1804182" y="1119188"/>
            <a:ext cx="10074064" cy="5670880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96E2DB6-C1CB-47E7-8087-08BC686E9B09}"/>
              </a:ext>
            </a:extLst>
          </p:cNvPr>
          <p:cNvSpPr txBox="1">
            <a:spLocks/>
          </p:cNvSpPr>
          <p:nvPr/>
        </p:nvSpPr>
        <p:spPr>
          <a:xfrm>
            <a:off x="481558" y="2766123"/>
            <a:ext cx="414094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050" lvl="1" indent="0">
              <a:lnSpc>
                <a:spcPct val="16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de-DE" sz="1600" dirty="0" err="1">
                <a:latin typeface="Arial" panose="020B0604020202020204" pitchFamily="34" charset="0"/>
              </a:rPr>
              <a:t>Motorways</a:t>
            </a:r>
            <a:endParaRPr lang="de-DE" sz="1600" dirty="0">
              <a:latin typeface="Arial" panose="020B0604020202020204" pitchFamily="34" charset="0"/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81B592F6-488C-470D-BC99-CBB2ED845185}"/>
              </a:ext>
            </a:extLst>
          </p:cNvPr>
          <p:cNvSpPr txBox="1">
            <a:spLocks/>
          </p:cNvSpPr>
          <p:nvPr/>
        </p:nvSpPr>
        <p:spPr>
          <a:xfrm>
            <a:off x="481558" y="2032285"/>
            <a:ext cx="2670498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050" lvl="1" indent="0">
              <a:lnSpc>
                <a:spcPct val="16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de-DE" sz="1600" dirty="0">
                <a:latin typeface="Arial" panose="020B0604020202020204" pitchFamily="34" charset="0"/>
              </a:rPr>
              <a:t>Rural </a:t>
            </a:r>
            <a:r>
              <a:rPr lang="de-DE" sz="1600" dirty="0" err="1">
                <a:latin typeface="Arial" panose="020B0604020202020204" pitchFamily="34" charset="0"/>
              </a:rPr>
              <a:t>roads</a:t>
            </a:r>
            <a:br>
              <a:rPr lang="de-DE" sz="1600" dirty="0">
                <a:latin typeface="Arial" panose="020B0604020202020204" pitchFamily="34" charset="0"/>
              </a:rPr>
            </a:br>
            <a:endParaRPr lang="de-DE" sz="1600" dirty="0">
              <a:latin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F32A6ED-39C0-4959-85A2-FCCD70D94616}"/>
              </a:ext>
            </a:extLst>
          </p:cNvPr>
          <p:cNvSpPr txBox="1">
            <a:spLocks/>
          </p:cNvSpPr>
          <p:nvPr/>
        </p:nvSpPr>
        <p:spPr>
          <a:xfrm>
            <a:off x="474128" y="240313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050" lvl="1" indent="0">
              <a:lnSpc>
                <a:spcPct val="16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de-DE" sz="1600" dirty="0" err="1">
                <a:latin typeface="Arial" panose="020B0604020202020204" pitchFamily="34" charset="0"/>
              </a:rPr>
              <a:t>Municipal</a:t>
            </a:r>
            <a:r>
              <a:rPr lang="de-DE" sz="1600" dirty="0">
                <a:latin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</a:rPr>
              <a:t>roads</a:t>
            </a:r>
            <a:endParaRPr lang="de-DE" sz="1600" dirty="0">
              <a:latin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4A36D07-87D8-44B4-9C7F-D0690B3873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" t="20444"/>
          <a:stretch/>
        </p:blipFill>
        <p:spPr>
          <a:xfrm>
            <a:off x="2483806" y="1122554"/>
            <a:ext cx="9394440" cy="5667514"/>
          </a:xfrm>
          <a:prstGeom prst="rect">
            <a:avLst/>
          </a:prstGeom>
        </p:spPr>
      </p:pic>
      <p:sp>
        <p:nvSpPr>
          <p:cNvPr id="10" name="Oval 14">
            <a:extLst>
              <a:ext uri="{FF2B5EF4-FFF2-40B4-BE49-F238E27FC236}">
                <a16:creationId xmlns:a16="http://schemas.microsoft.com/office/drawing/2014/main" id="{F938EDE2-DCD8-4961-A290-8CEA64294DFC}"/>
              </a:ext>
            </a:extLst>
          </p:cNvPr>
          <p:cNvSpPr/>
          <p:nvPr/>
        </p:nvSpPr>
        <p:spPr>
          <a:xfrm>
            <a:off x="775792" y="2955708"/>
            <a:ext cx="184740" cy="18474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Oval 15">
            <a:extLst>
              <a:ext uri="{FF2B5EF4-FFF2-40B4-BE49-F238E27FC236}">
                <a16:creationId xmlns:a16="http://schemas.microsoft.com/office/drawing/2014/main" id="{E0696D10-6379-4B1A-B8D2-4F08CE954AA7}"/>
              </a:ext>
            </a:extLst>
          </p:cNvPr>
          <p:cNvSpPr/>
          <p:nvPr/>
        </p:nvSpPr>
        <p:spPr>
          <a:xfrm>
            <a:off x="776288" y="2203760"/>
            <a:ext cx="184740" cy="184740"/>
          </a:xfrm>
          <a:prstGeom prst="ellipse">
            <a:avLst/>
          </a:prstGeom>
          <a:solidFill>
            <a:srgbClr val="144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Oval 16">
            <a:extLst>
              <a:ext uri="{FF2B5EF4-FFF2-40B4-BE49-F238E27FC236}">
                <a16:creationId xmlns:a16="http://schemas.microsoft.com/office/drawing/2014/main" id="{C661A9DB-E4BA-44AB-8972-70FADEA59539}"/>
              </a:ext>
            </a:extLst>
          </p:cNvPr>
          <p:cNvSpPr/>
          <p:nvPr/>
        </p:nvSpPr>
        <p:spPr>
          <a:xfrm>
            <a:off x="775792" y="2580392"/>
            <a:ext cx="184740" cy="18474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5ECC530-0E4C-4675-9B56-6A61814A59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6"/>
          <a:stretch/>
        </p:blipFill>
        <p:spPr>
          <a:xfrm>
            <a:off x="2016340" y="1119188"/>
            <a:ext cx="10074064" cy="58333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528ACC8-84F4-4E4C-8CEB-B540505F1A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4"/>
          <a:stretch/>
        </p:blipFill>
        <p:spPr>
          <a:xfrm>
            <a:off x="1804182" y="1117852"/>
            <a:ext cx="10074064" cy="566751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DC30FEFA-F46E-44F5-A353-AC3B89184B1C}"/>
              </a:ext>
            </a:extLst>
          </p:cNvPr>
          <p:cNvSpPr/>
          <p:nvPr/>
        </p:nvSpPr>
        <p:spPr>
          <a:xfrm>
            <a:off x="2016340" y="428625"/>
            <a:ext cx="2955710" cy="161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BD3CAE66-C182-4CCA-88D4-4F5A7B414198}"/>
              </a:ext>
            </a:extLst>
          </p:cNvPr>
          <p:cNvSpPr txBox="1">
            <a:spLocks/>
          </p:cNvSpPr>
          <p:nvPr/>
        </p:nvSpPr>
        <p:spPr>
          <a:xfrm>
            <a:off x="-292772" y="1671095"/>
            <a:ext cx="5264822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80050" lvl="1" indent="0">
              <a:lnSpc>
                <a:spcPct val="16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de-DE" sz="1600" dirty="0">
                <a:latin typeface="Arial" panose="020B0604020202020204" pitchFamily="34" charset="0"/>
              </a:rPr>
              <a:t>in </a:t>
            </a:r>
            <a:r>
              <a:rPr lang="de-DE" sz="1600" dirty="0" err="1">
                <a:latin typeface="Arial" panose="020B0604020202020204" pitchFamily="34" charset="0"/>
              </a:rPr>
              <a:t>one</a:t>
            </a:r>
            <a:r>
              <a:rPr lang="de-DE" sz="1600" dirty="0">
                <a:latin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</a:rPr>
              <a:t>year</a:t>
            </a:r>
            <a:r>
              <a:rPr lang="de-DE" sz="1600" dirty="0">
                <a:latin typeface="Arial" panose="020B0604020202020204" pitchFamily="34" charset="0"/>
              </a:rPr>
              <a:t> on: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4EC2080-41F3-4D4C-BA6C-50280E2B1CAE}"/>
              </a:ext>
            </a:extLst>
          </p:cNvPr>
          <p:cNvSpPr/>
          <p:nvPr/>
        </p:nvSpPr>
        <p:spPr>
          <a:xfrm>
            <a:off x="4223792" y="478952"/>
            <a:ext cx="445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</a:rPr>
              <a:t>Motorcycle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Accidents</a:t>
            </a:r>
            <a:r>
              <a:rPr lang="de-DE" dirty="0">
                <a:latin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</a:rPr>
              <a:t> personal </a:t>
            </a:r>
            <a:r>
              <a:rPr lang="de-DE" dirty="0" err="1">
                <a:latin typeface="Arial" panose="020B0604020202020204" pitchFamily="34" charset="0"/>
              </a:rPr>
              <a:t>injury</a:t>
            </a:r>
            <a:r>
              <a:rPr lang="de-DE" dirty="0">
                <a:latin typeface="Arial" panose="020B0604020202020204" pitchFamily="34" charset="0"/>
              </a:rPr>
              <a:t> </a:t>
            </a:r>
            <a:endParaRPr lang="de-DE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D131F4-FDF7-48C7-9957-2FA3B53D5C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03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607">
        <p:fade/>
      </p:transition>
    </mc:Choice>
    <mc:Fallback>
      <p:transition spd="med" advTm="37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EDFE87-AAEA-4DE7-ADAE-1B0725410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458" y="1925063"/>
            <a:ext cx="5125487" cy="159742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536"/>
              </a:spcBef>
              <a:buNone/>
            </a:pPr>
            <a:r>
              <a:rPr lang="de-DE" sz="1800" b="1" dirty="0">
                <a:latin typeface="Arial" panose="020B0604020202020204" pitchFamily="34" charset="0"/>
              </a:rPr>
              <a:t>PROACTIVE</a:t>
            </a:r>
            <a:br>
              <a:rPr lang="de-DE" sz="1800" dirty="0">
                <a:latin typeface="Arial" panose="020B0604020202020204" pitchFamily="34" charset="0"/>
              </a:rPr>
            </a:b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driving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dynamics</a:t>
            </a:r>
            <a:r>
              <a:rPr lang="de-DE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find high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endParaRPr lang="de-DE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sz="1800" dirty="0">
              <a:latin typeface="Arial" panose="020B0604020202020204" pitchFamily="34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C2A6DEF-073C-4256-AA3E-FDB2B9B78148}"/>
              </a:ext>
            </a:extLst>
          </p:cNvPr>
          <p:cNvSpPr txBox="1">
            <a:spLocks/>
          </p:cNvSpPr>
          <p:nvPr/>
        </p:nvSpPr>
        <p:spPr>
          <a:xfrm>
            <a:off x="2073157" y="1375724"/>
            <a:ext cx="3888234" cy="1597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  <a:defRPr sz="20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/>
                </a:solidFill>
                <a:latin typeface="Arial MT Light" pitchFamily="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1536"/>
              </a:spcBef>
              <a:buNone/>
            </a:pPr>
            <a:r>
              <a:rPr lang="de-DE" sz="1800" b="1" dirty="0">
                <a:latin typeface="Arial" panose="020B0604020202020204" pitchFamily="34" charset="0"/>
              </a:rPr>
              <a:t>REACTIVE</a:t>
            </a:r>
            <a:br>
              <a:rPr lang="de-DE" sz="1800" dirty="0">
                <a:latin typeface="Arial" panose="020B0604020202020204" pitchFamily="34" charset="0"/>
              </a:rPr>
            </a:br>
            <a:r>
              <a:rPr lang="de-DE" sz="1800" dirty="0" err="1">
                <a:latin typeface="Arial" panose="020B0604020202020204" pitchFamily="34" charset="0"/>
              </a:rPr>
              <a:t>analyse</a:t>
            </a:r>
            <a:r>
              <a:rPr lang="de-DE" sz="1800" dirty="0">
                <a:latin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</a:rPr>
              <a:t>traffic</a:t>
            </a:r>
            <a:r>
              <a:rPr lang="de-DE" sz="1800" dirty="0">
                <a:latin typeface="Arial" panose="020B0604020202020204" pitchFamily="34" charset="0"/>
              </a:rPr>
              <a:t> </a:t>
            </a:r>
            <a:r>
              <a:rPr lang="de-DE" sz="1800" dirty="0" err="1">
                <a:latin typeface="Arial" panose="020B0604020202020204" pitchFamily="34" charset="0"/>
              </a:rPr>
              <a:t>accidents</a:t>
            </a:r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find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black</a:t>
            </a:r>
            <a:r>
              <a:rPr lang="de-DE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spots</a:t>
            </a:r>
            <a:endParaRPr lang="de-DE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spcBef>
                <a:spcPts val="1536"/>
              </a:spcBef>
              <a:buNone/>
            </a:pPr>
            <a:br>
              <a:rPr lang="de-DE" sz="1800" dirty="0">
                <a:latin typeface="Arial" panose="020B0604020202020204" pitchFamily="34" charset="0"/>
              </a:rPr>
            </a:br>
            <a:endParaRPr lang="de-DE" sz="1800" dirty="0">
              <a:latin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80BEFE-FA77-4AD8-926C-08300A24A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3431241"/>
            <a:ext cx="1505977" cy="15059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DEC5CD-03F4-4241-93DF-5BED5CCCC2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623" y="3429000"/>
            <a:ext cx="1505977" cy="1505977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192E590-C2E4-4713-8008-9629AF68207A}"/>
              </a:ext>
            </a:extLst>
          </p:cNvPr>
          <p:cNvSpPr/>
          <p:nvPr/>
        </p:nvSpPr>
        <p:spPr>
          <a:xfrm>
            <a:off x="1568574" y="1838325"/>
            <a:ext cx="3744416" cy="3390875"/>
          </a:xfrm>
          <a:prstGeom prst="rect">
            <a:avLst/>
          </a:prstGeom>
          <a:solidFill>
            <a:srgbClr val="FFFFFF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56F6E3E-D60E-4090-ACE8-E8B7C1C0D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6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748">
        <p:fade/>
      </p:transition>
    </mc:Choice>
    <mc:Fallback>
      <p:transition spd="med" advTm="24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obere Ecken, eine abgerundet, eine abgeschnitten 6">
            <a:extLst>
              <a:ext uri="{FF2B5EF4-FFF2-40B4-BE49-F238E27FC236}">
                <a16:creationId xmlns:a16="http://schemas.microsoft.com/office/drawing/2014/main" id="{DB5E81B6-0EDE-43B9-B9B8-1B7EE06E3CFA}"/>
              </a:ext>
            </a:extLst>
          </p:cNvPr>
          <p:cNvSpPr/>
          <p:nvPr/>
        </p:nvSpPr>
        <p:spPr>
          <a:xfrm rot="10800000">
            <a:off x="-5" y="0"/>
            <a:ext cx="12191999" cy="6858000"/>
          </a:xfrm>
          <a:prstGeom prst="snipRoundRect">
            <a:avLst>
              <a:gd name="adj1" fmla="val 0"/>
              <a:gd name="adj2" fmla="val 32385"/>
            </a:avLst>
          </a:prstGeom>
          <a:solidFill>
            <a:srgbClr val="31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4F67E5-2CBA-4E37-8299-DF3CE4CB9D89}"/>
              </a:ext>
            </a:extLst>
          </p:cNvPr>
          <p:cNvSpPr txBox="1">
            <a:spLocks/>
          </p:cNvSpPr>
          <p:nvPr/>
        </p:nvSpPr>
        <p:spPr>
          <a:xfrm>
            <a:off x="0" y="2552700"/>
            <a:ext cx="12192000" cy="1752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6600" b="0" dirty="0">
                <a:solidFill>
                  <a:schemeClr val="bg1"/>
                </a:solidFill>
                <a:latin typeface="Arial" panose="020B0604020202020204" pitchFamily="34" charset="0"/>
              </a:rPr>
              <a:t>MEASUREMENT SYSTEM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DA9001-D27C-4013-8755-4C1B3990C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41" y="4437112"/>
            <a:ext cx="5014941" cy="23338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A95165-F032-4952-803A-DC6326229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40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057">
        <p:fade/>
      </p:transition>
    </mc:Choice>
    <mc:Fallback>
      <p:transition spd="med" advTm="180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975471-5492-4EA5-B614-4662C4695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70A768-AF88-47BD-B6D1-3D5181866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360h.mp4">
            <a:hlinkClick r:id="" action="ppaction://media"/>
            <a:extLst>
              <a:ext uri="{FF2B5EF4-FFF2-40B4-BE49-F238E27FC236}">
                <a16:creationId xmlns:a16="http://schemas.microsoft.com/office/drawing/2014/main" id="{6AF406A0-CDB8-4280-A1D9-7ADC499E47F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A5DE8A2-AB08-489E-BB9A-959FD964C68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70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713">
        <p:fade/>
      </p:transition>
    </mc:Choice>
    <mc:Fallback>
      <p:transition spd="med" advTm="2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15" objId="4"/>
        <p14:stopEvt time="22098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6.1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.9|1.2|17|2.1|21.1|1|9.5|1|11.8|0.6|9.3|0.8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Breitbild</PresentationFormat>
  <Paragraphs>57</Paragraphs>
  <Slides>18</Slides>
  <Notes>1</Notes>
  <HiddenSlides>0</HiddenSlides>
  <MMClips>19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Arial MT Light</vt:lpstr>
      <vt:lpstr>Calibri</vt:lpstr>
      <vt:lpstr>Times New Roman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AIT Austrian Institute of Technology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Schwieger Klemens</dc:creator>
  <cp:lastModifiedBy>Schwieger Klemens</cp:lastModifiedBy>
  <cp:revision>637</cp:revision>
  <dcterms:created xsi:type="dcterms:W3CDTF">2016-01-18T12:53:25Z</dcterms:created>
  <dcterms:modified xsi:type="dcterms:W3CDTF">2020-08-23T13:18:13Z</dcterms:modified>
</cp:coreProperties>
</file>