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84" r:id="rId7"/>
    <p:sldId id="269" r:id="rId8"/>
    <p:sldId id="271" r:id="rId9"/>
    <p:sldId id="272" r:id="rId10"/>
    <p:sldId id="273" r:id="rId11"/>
    <p:sldId id="282" r:id="rId12"/>
    <p:sldId id="262" r:id="rId13"/>
    <p:sldId id="275" r:id="rId14"/>
    <p:sldId id="278" r:id="rId15"/>
    <p:sldId id="28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242A-8215-4FE3-B267-EFE53A48B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D483B-5AB0-46BC-8ED8-32F39E64A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DEA2D-78CA-488B-90C3-D3A7C805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E130D-71CB-4707-AC1F-44099D8C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D4745-AAD3-4217-867A-3AC3B53A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19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C7C1-2F18-4AD0-84D3-447ED9D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AF367-7C75-49FE-9192-0842C2EE9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CA941-8AE3-42E2-834B-DE5BBEE7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D8FF9-380C-47E8-9B65-B794CB15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56346-8C8B-4B85-A8BE-FF77720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81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6D34D-80AF-4E5C-9F37-4653E7D67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683E5-A8E9-42A4-8ED5-B28EDF339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3CE4-B242-4F7C-A932-90AFDD21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71800-3D2A-48B6-BC2A-F6FD21A6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13137-2DA3-4A8A-A6F4-CE2CBD8A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378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64E5-94FE-4EA4-90BC-2E19BE70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9D86-7E91-457E-804A-4FACE3884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513D-BDDC-455D-AEBB-E493AED2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DDBF8-D516-4A48-9FDA-B294F3C2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6D38-B11F-45E7-9B25-2A0FCBA6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825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4A59-2E20-497A-8C6A-C990FD24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179D2-8E3A-4E96-8AAE-3B6E986AF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BF4E-5C17-4156-BCD3-6FDF9AB5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207D8-02BB-4A77-AF45-C313CB40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4011C-0D45-4B17-8CC7-B782DE6A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0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DE69-B456-4A6C-9E03-F1471E9B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8932-CD83-49E0-B210-90B6467A0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4A38E-FFF8-4AAE-A20B-0874C3300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AF8C2-86C6-4A73-AC63-CD799DA6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AD218-F3BF-4985-94C4-852E1C2D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160F7-F70C-45E5-99A3-53D3C367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203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251B3-712B-4FD0-BD03-CD1B24AD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035C7-80D8-4D99-AA3D-E1DCD720F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FEB98-B5B4-4172-A67A-2891BB216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038BB-B55C-4C57-B97D-F1E5AFD02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9F1C2-2A79-42F9-BD11-67B8FDA0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A96A5E-969A-4701-9828-C9FDDADA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AF57B-2CCF-4DA8-921F-A133CFE6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6446A-F96D-4FEA-BD9A-E1446359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45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2371-5B50-4C20-A720-B6231ECF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84543-30E8-41AA-8CE5-266AF543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2358-C6B3-4A3D-A3D9-A100BD20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EFB4B-9E92-4E14-9F55-9E5FC615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10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7B36B-816B-4C2D-95E7-F047DC21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60D83-DC1B-47F6-8AA7-94945D0A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AF4AF-944D-4AB2-944F-9490C7B0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85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5A60-9919-46B5-89A0-BFF97E7C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A5F2-7ABB-4149-A1B4-35C9FCA4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AC71E-05B2-4C51-93E7-3E588AF2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3208C-7BEB-4114-B618-61E89156A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F52B0-55E9-4C08-AA68-1E0E5B72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B2F55-93F0-4A2F-8063-4ED2567C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256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C194-BF7C-4431-A654-F58BFDB5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BA70B-2207-47DB-BF66-FAACE42C0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4E104-C916-4BDF-B22D-BAA27DE5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DDDBD-2D56-4681-AF3C-CD8366E1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ADA20-2C15-49DA-B8A8-CFA096CC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CA26-2623-475D-BC5D-E1AABBA3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64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AF19E0-98ED-4B03-B7AF-5C856D67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3FA14-725C-47F7-8686-CFEBAC70D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62BC2-70D8-4E09-B74D-3A5D825ED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B0922-B445-48FF-8197-976742A300E1}" type="datetimeFigureOut">
              <a:rPr lang="en-AU" smtClean="0"/>
              <a:t>22/08/2020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A0F5-09DA-4E41-BBBD-381C357E2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200C-351D-4F62-BD23-D1F165924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03DF-82B5-4ACD-B53F-FFA44FD09B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238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://www.motocap.com.au/" TargetMode="External"/><Relationship Id="rId4" Type="http://schemas.openxmlformats.org/officeDocument/2006/relationships/hyperlink" Target="https://www.abc.net.au/catalyst/motorcycle-clothing/1101638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7CC0F-C962-4BE1-AAE5-C00B1AC54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D3B5-4CAE-4BBE-8650-3EF784175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2810112"/>
            <a:ext cx="3852041" cy="2007215"/>
          </a:xfrm>
        </p:spPr>
        <p:txBody>
          <a:bodyPr>
            <a:normAutofit/>
          </a:bodyPr>
          <a:lstStyle/>
          <a:p>
            <a:r>
              <a:rPr lang="en-A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Development of a </a:t>
            </a:r>
            <a:br>
              <a:rPr lang="en-A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Star Motorcycle </a:t>
            </a:r>
            <a:br>
              <a:rPr lang="en-A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Clothing Assessment Program</a:t>
            </a:r>
            <a:endParaRPr lang="en-AU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CF9F0-EFF4-41C3-ABDB-93AF70B2A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4"/>
            <a:ext cx="4330262" cy="1495009"/>
          </a:xfrm>
        </p:spPr>
        <p:txBody>
          <a:bodyPr>
            <a:noAutofit/>
          </a:bodyPr>
          <a:lstStyle/>
          <a:p>
            <a:r>
              <a:rPr lang="en-AU" sz="2000" b="1" dirty="0" err="1">
                <a:solidFill>
                  <a:schemeClr val="accent1">
                    <a:lumMod val="75000"/>
                  </a:schemeClr>
                </a:solidFill>
              </a:rPr>
              <a:t>ifz</a:t>
            </a:r>
            <a:r>
              <a:rPr lang="en-AU" sz="2000" b="1">
                <a:solidFill>
                  <a:schemeClr val="accent1">
                    <a:lumMod val="75000"/>
                  </a:schemeClr>
                </a:solidFill>
              </a:rPr>
              <a:t> Conference 2020</a:t>
            </a:r>
            <a:endParaRPr lang="en-A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U" sz="2000" b="1" dirty="0">
                <a:solidFill>
                  <a:schemeClr val="accent1">
                    <a:lumMod val="75000"/>
                  </a:schemeClr>
                </a:solidFill>
              </a:rPr>
              <a:t>Author: Brian Wood</a:t>
            </a:r>
          </a:p>
          <a:p>
            <a:r>
              <a:rPr lang="en-AU" sz="2000" b="1" dirty="0">
                <a:solidFill>
                  <a:schemeClr val="accent1">
                    <a:lumMod val="75000"/>
                  </a:schemeClr>
                </a:solidFill>
              </a:rPr>
              <a:t>Australian Motorcycle Council</a:t>
            </a:r>
          </a:p>
          <a:p>
            <a:endParaRPr lang="en-A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11AD3F-0CD4-4071-96BD-8323DD2DA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0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36"/>
    </mc:Choice>
    <mc:Fallback>
      <p:transition spd="slow" advTm="1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7791D-135B-4F4D-A685-D85CA01B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935648" cy="269094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 milestones of the development 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star rating scheme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(continued)</a:t>
            </a:r>
            <a:endParaRPr lang="en-AU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ADE4-C800-442C-937D-0335A2609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374" y="587829"/>
            <a:ext cx="6203561" cy="5442268"/>
          </a:xfrm>
        </p:spPr>
        <p:txBody>
          <a:bodyPr anchor="t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endParaRPr lang="en-AU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Australian and New Zealand Government Injury Insurance agencies commission industry consultations and research into the development of a model for providing riders with reliable information when buying motorcycle protective gear (de Rome</a:t>
            </a:r>
            <a:r>
              <a:rPr lang="en-AU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2012a).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Victorian Transport Accident Commission (TAC) organise a series of state-wide seminars </a:t>
            </a:r>
            <a:r>
              <a:rPr lang="en-A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testing and other assessments of motorcyclists’ clothing, inviting riders, retailers and clothing suppliers.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AMC forms a Protective Clothing Sub-Committee and develop a Position Statement on Protective Clothing from a rider’s perspective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AMC Annual Conferences in 2014-16 invite PPE researchers to provide updates on research progress on protective clothing.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AMC collate and list CE approved gear available in Australia on its website to assist riders in choosing suitable gear.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AMC join the Australian and New Zealand Working Group to develop a 5 Star Rating scheme.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Motorcycle Protective Clothing working group formed, consisting of 10 members from government agencies and motoring clubs, led by the TAC.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0601E1-5C7B-4EE2-9E5E-262DB4B67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3"/>
    </mc:Choice>
    <mc:Fallback xmlns="">
      <p:transition spd="slow" advTm="10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7791D-135B-4F4D-A685-D85CA01B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 milestones of the development 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star rating scheme</a:t>
            </a:r>
            <a:br>
              <a:rPr lang="en-US" sz="37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(continued)</a:t>
            </a:r>
            <a:endParaRPr lang="en-AU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ADE4-C800-442C-937D-0335A2609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877330"/>
            <a:ext cx="5542387" cy="5090983"/>
          </a:xfrm>
        </p:spPr>
        <p:txBody>
          <a:bodyPr anchor="t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– </a:t>
            </a: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science program ‘Catalyst’ produce a segment on motorcycle protective clothing, this was broadcast by the national broadcaster, the Australian Broadcasting Commission (ABC) - </a:t>
            </a:r>
            <a:r>
              <a:rPr lang="en-AU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https://www.abc.net.au/catalyst/motorcycle-clothing/11016386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Transport for NSW, assume lead role for the Motorcycle Protective Clothing working group and commission the development of test protocols for a PPE star rating scheme in consultation with industry (de Rome</a:t>
            </a:r>
            <a:r>
              <a:rPr lang="en-AU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2016). Transport for NSW actively seek interested parties, and the consortium grows to 20 members including the AMC.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Liz de Rome and Dr Chris </a:t>
            </a:r>
            <a:r>
              <a:rPr lang="en-AU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Hurren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Deakin University Institute for Frontier Materials are contracted to develop test and rating protocols for motorcycle protective clothing.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test protocols are distributed for comment to the motorcycle accessories industry in Australia and New Zealand, including local manufacturers and importers.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Liz de Rome and Dr Chris </a:t>
            </a:r>
            <a:r>
              <a:rPr lang="en-AU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Hurren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contracted to the consortium to conduct testing of motorcycle protective clothing for publication under the </a:t>
            </a:r>
            <a:r>
              <a:rPr lang="en-AU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program.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Motorcycle Clothing Assessment Program, and the accompanying website, </a:t>
            </a:r>
            <a:r>
              <a:rPr lang="en-AU" sz="1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www.motocap.com.au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launched by the </a:t>
            </a:r>
            <a:r>
              <a:rPr lang="en-AU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working group, and includes twenty gear items rated. 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2020 -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rated 128 products on the website.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4C05E48-26F7-4A87-A796-4C286A95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8"/>
    </mc:Choice>
    <mc:Fallback xmlns="">
      <p:transition spd="slow" advTm="10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80CA1-F1EE-430A-A097-362EEB0C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Why stars and not a standard? </a:t>
            </a:r>
            <a:br>
              <a:rPr lang="en-A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AU" sz="300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3B290-489D-45F4-ABB1-B6473766C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0" r="13534" b="3"/>
          <a:stretch/>
        </p:blipFill>
        <p:spPr>
          <a:xfrm>
            <a:off x="307428" y="2562112"/>
            <a:ext cx="6448972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E04D0-8744-4BDC-951B-3E967513A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0" y="2599509"/>
            <a:ext cx="3876127" cy="3639450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Consumer/rider centric test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ppropriate for Australia’s diverse climate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rovides a market incentive for manufacturers to improve the quality of their gear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elps riders make informed decisions about what is best for them </a:t>
            </a:r>
            <a:endParaRPr lang="en-AU" sz="1400" dirty="0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B884D3-7844-49B9-8B40-3BEF8C210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24"/>
    </mc:Choice>
    <mc:Fallback xmlns="">
      <p:transition spd="slow" advTm="10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9DD22-6677-4A85-9C93-4F18F1E5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58403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A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AU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MotoCAP</a:t>
            </a:r>
            <a:r>
              <a:rPr lang="en-A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influencing the market</a:t>
            </a:r>
            <a:br>
              <a:rPr lang="en-A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A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A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onsumers -</a:t>
            </a:r>
            <a:br>
              <a:rPr lang="en-A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2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DA129-0841-449F-A6B6-4C50E97AB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657" y="2599509"/>
            <a:ext cx="3831669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‘When I retired, I was given a leather jacket. I had been told that when leather is treated to make it soft, it can destroy its abrasion resistance. I was reluctant to wear the jacket not knowing how good it was. It hung in my wardrobe for 2 years until it came up on </a:t>
            </a:r>
            <a:r>
              <a:rPr lang="en-AU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it rated fairly well. I’m now quite happy to wear it.’</a:t>
            </a:r>
          </a:p>
          <a:p>
            <a:pPr marL="0" indent="0">
              <a:buNone/>
            </a:pPr>
            <a:endParaRPr lang="en-AU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BEF73-2160-48C2-B6A8-F796FC58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69" y="2470342"/>
            <a:ext cx="6214770" cy="33005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10DCC7-0C42-4B83-B59F-338CFD135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1"/>
    </mc:Choice>
    <mc:Fallback xmlns="">
      <p:transition spd="slow" advTm="3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113F9-9679-473B-AD14-B26AB63C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pPr algn="ctr"/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AU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MotoCAP</a:t>
            </a:r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influencing the market</a:t>
            </a:r>
            <a:b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Manufacturers -</a:t>
            </a:r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2879-5DFC-4C92-BF75-DDDE4F29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723" y="2599509"/>
            <a:ext cx="3724603" cy="3639450"/>
          </a:xfrm>
        </p:spPr>
        <p:txBody>
          <a:bodyPr anchor="ctr">
            <a:normAutofit/>
          </a:bodyPr>
          <a:lstStyle/>
          <a:p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company </a:t>
            </a:r>
            <a:r>
              <a:rPr lang="en-A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Draggin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Jeans, were about to discontinue their range of Next Gen Seamless jeans just before their protective jeans were awarded a 4 star safety rating and a 3 star comfort rating. </a:t>
            </a:r>
          </a:p>
          <a:p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small Australian start-up companies have purchased laboratory testing time to develop their protective motorcycle gear. </a:t>
            </a:r>
          </a:p>
          <a:p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Australian state government protective agency have used the </a:t>
            </a:r>
            <a:r>
              <a:rPr lang="en-A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testing facilities to influence their decision before issuing standard uniform. </a:t>
            </a:r>
          </a:p>
          <a:p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motorcycle gear manufacturers</a:t>
            </a:r>
            <a:r>
              <a:rPr lang="en-A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identified the Darmstadt Abrasion machine cannot be used in research and development to compare the performance of different materials but use the </a:t>
            </a:r>
            <a:r>
              <a:rPr lang="en-A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published results (from the Cambridge machine test) to compare with the result of their competitors garments.</a:t>
            </a:r>
          </a:p>
          <a:p>
            <a:pPr indent="0">
              <a:spcAft>
                <a:spcPts val="0"/>
              </a:spcAft>
              <a:buNone/>
            </a:pPr>
            <a:endParaRPr lang="en-AU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BE7AE-66EA-4AE7-BBA3-BFCDBD33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19" y="2361981"/>
            <a:ext cx="6081368" cy="370774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419530-F0A0-4DB5-8B02-94896F42E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7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06"/>
    </mc:Choice>
    <mc:Fallback>
      <p:transition spd="slow" advTm="7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10E3-7A5F-40E8-916C-D55E88DC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+mn-lt"/>
              </a:rPr>
              <a:t>The future of </a:t>
            </a:r>
            <a:r>
              <a:rPr lang="en-US" sz="3600" b="1" dirty="0" err="1">
                <a:latin typeface="+mn-lt"/>
              </a:rPr>
              <a:t>MotoCAP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219FF3-4670-4071-940A-66B160806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82F98A-1FB7-4065-92CA-DC556AD42596}"/>
              </a:ext>
            </a:extLst>
          </p:cNvPr>
          <p:cNvSpPr txBox="1"/>
          <p:nvPr/>
        </p:nvSpPr>
        <p:spPr>
          <a:xfrm>
            <a:off x="4223982" y="3752850"/>
            <a:ext cx="7485413" cy="3028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b="1" dirty="0">
                <a:effectLst/>
              </a:rPr>
              <a:t>More publicity of website</a:t>
            </a:r>
            <a:endParaRPr lang="en-US" sz="1400" dirty="0">
              <a:effectLst/>
            </a:endParaRPr>
          </a:p>
          <a:p>
            <a:pPr marL="31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22,000 unique visitors since Sept 2018</a:t>
            </a:r>
          </a:p>
          <a:p>
            <a:pPr marL="31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1,300 subscribed to receive updates of new gear tested and listed</a:t>
            </a:r>
          </a:p>
          <a:p>
            <a:pPr marL="31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78% of visitors originate from Australia and NZ, 8% from Europe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b="1" dirty="0">
                <a:effectLst/>
              </a:rPr>
              <a:t>More products</a:t>
            </a:r>
            <a:endParaRPr lang="en-US" sz="1400" dirty="0">
              <a:effectLst/>
            </a:endParaRPr>
          </a:p>
          <a:p>
            <a:pPr marL="31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More manufacturers and importers to fund research of the protective and comfort ratings of their motorcycle gear.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b="1" dirty="0">
                <a:effectLst/>
              </a:rPr>
              <a:t>Worldwide 5 star scheme</a:t>
            </a:r>
            <a:endParaRPr lang="en-US" sz="1400" dirty="0">
              <a:effectLst/>
            </a:endParaRPr>
          </a:p>
          <a:p>
            <a:pPr marL="31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Other countries to adopt the </a:t>
            </a:r>
            <a:r>
              <a:rPr lang="en-US" sz="1400" dirty="0" err="1">
                <a:effectLst/>
              </a:rPr>
              <a:t>MotoCAP</a:t>
            </a:r>
            <a:r>
              <a:rPr lang="en-US" sz="1400" dirty="0">
                <a:effectLst/>
              </a:rPr>
              <a:t> test protocols and ratings methodology, which are published and available on application.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The current </a:t>
            </a:r>
            <a:r>
              <a:rPr lang="en-US" sz="1400" dirty="0" err="1">
                <a:effectLst/>
              </a:rPr>
              <a:t>MotoCap</a:t>
            </a:r>
            <a:r>
              <a:rPr lang="en-US" sz="1400" dirty="0">
                <a:effectLst/>
              </a:rPr>
              <a:t> website is available to riders and the industry globally</a:t>
            </a:r>
            <a:r>
              <a:rPr lang="en-US" sz="1400" dirty="0"/>
              <a:t>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B97078A-E985-4539-A165-2ABDAB7EA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75"/>
    </mc:Choice>
    <mc:Fallback>
      <p:transition spd="slow" advTm="6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EEAD-54CD-4A80-8531-D70AEA9BB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4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019C1-0FA4-4BE4-ACCC-D713E4D0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AU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br>
              <a:rPr lang="en-AU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60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69B9-915A-49D9-93FB-8A8E72C4B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A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introduction of a 5 star Scheme was supported by riders right from the start. </a:t>
            </a:r>
          </a:p>
          <a:p>
            <a:pPr marL="0" indent="0">
              <a:buNone/>
            </a:pP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MotoCAP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allows riders to have options on what they buy depending on their needs and likes. </a:t>
            </a:r>
          </a:p>
          <a:p>
            <a:pPr marL="0" indent="0">
              <a:buNone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MotoCAP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educates riders and manufacturers on what features of a garment make it protective.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7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12D049-6CEE-4991-9E93-79691F2BB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94"/>
    </mc:Choice>
    <mc:Fallback>
      <p:transition spd="slow" advTm="3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B883A-E014-4681-A519-F68A2740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br>
              <a:rPr lang="en-US" sz="1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Introduction</a:t>
            </a:r>
            <a:br>
              <a:rPr lang="en-A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A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AU" sz="1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77446-F409-4B7D-A0B1-D71053AE5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4215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Motorcyclists’ clothing must </a:t>
            </a:r>
          </a:p>
          <a:p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the rider from the weather, </a:t>
            </a:r>
          </a:p>
          <a:p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suitable for use at their destination </a:t>
            </a:r>
          </a:p>
          <a:p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them from injuries in the event of a crash. </a:t>
            </a:r>
          </a:p>
          <a:p>
            <a:endParaRPr lang="en-A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A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uestions</a:t>
            </a:r>
          </a:p>
          <a:p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crash protection compatible with thermal comfort for motorcyclists in hot conditions?</a:t>
            </a:r>
          </a:p>
          <a:p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thermal discomfort compromise safe riding, increasing crash risk?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458BD-8318-4A40-8217-264A0920E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4" r="26940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E251FA-09F7-48AF-AF52-52BF3BC82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0"/>
    </mc:Choice>
    <mc:Fallback xmlns="">
      <p:transition spd="slow" advTm="7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0BFD-289D-4269-8ABB-BAC3F267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/>
          </a:bodyPr>
          <a:lstStyle/>
          <a:p>
            <a:r>
              <a:rPr lang="en-A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</a:t>
            </a:r>
            <a:r>
              <a:rPr lang="en-A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star ratings scheme</a:t>
            </a:r>
            <a:b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24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E175C-6331-4D13-AF06-7BD11A091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6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MotoCAP</a:t>
            </a:r>
            <a:r>
              <a:rPr lang="en-AU" sz="1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Australian and New Zealand Motorcycle Clothing Assessment Program.</a:t>
            </a:r>
          </a:p>
          <a:p>
            <a:pPr marL="0" indent="0">
              <a:buNone/>
            </a:pPr>
            <a:endParaRPr lang="en-AU" sz="1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AU" sz="1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world’s first </a:t>
            </a:r>
            <a:r>
              <a:rPr lang="en-AU" sz="16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en-AU" sz="1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safety ratings system for motorcycle clothin</a:t>
            </a:r>
            <a:r>
              <a:rPr lang="en-AU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</a:t>
            </a:r>
          </a:p>
          <a:p>
            <a:pPr marL="0" indent="0">
              <a:buNone/>
            </a:pPr>
            <a:endParaRPr lang="en-AU" sz="1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scheme is designed to provide information on the protection and thermal comfort (breathability) of motorcycle clothing so riders can make an informed choice in what they buy. </a:t>
            </a:r>
            <a:endParaRPr lang="en-AU" sz="1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C8754-C4FE-400A-85A1-2B66C686B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595" y="3201896"/>
            <a:ext cx="6341765" cy="3107464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9879A5-F10D-4B0C-BD0F-03D34BC9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8"/>
    </mc:Choice>
    <mc:Fallback xmlns="">
      <p:transition spd="slow" advTm="3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7D44D-CBDF-4C5E-B464-49E70373C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76" r="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B883A-E014-4681-A519-F68A2740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36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Australian rider</a:t>
            </a:r>
            <a:br>
              <a:rPr lang="en-A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A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AU" sz="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77446-F409-4B7D-A0B1-D71053AE5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climate is variable, with a wide variety of climates due to its large geographical size.</a:t>
            </a:r>
            <a:endParaRPr lang="en-AU" sz="1400" dirty="0"/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 7 hours riding per week (de Rome</a:t>
            </a:r>
            <a:r>
              <a:rPr lang="en-A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2016).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Majority ride for recreation (70%)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 half (53%) commute to work, some (37%) riding larger distances on freeway networks to get to work.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</a:rPr>
              <a:t>Scooters represent 12% of the fleet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1D9F9F-FE54-47CF-977D-8BC839AF5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15"/>
    </mc:Choice>
    <mc:Fallback xmlns="">
      <p:transition spd="slow" advTm="9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6723F-752C-4ADB-9C6D-DF038741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>
                <a:effectLst/>
              </a:rPr>
              <a:t>What do Australian riders wear?</a:t>
            </a:r>
            <a:endParaRPr lang="en-US" sz="37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8A7FB-6CE1-4378-9083-733BFC33A198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</a:pPr>
            <a:endParaRPr lang="en-US" dirty="0">
              <a:effectLst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Riders look for versatility and adaptability in garments.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Controllable venting - a rider in Victoria who may experience 12°C on their morning ride which increases too 33°C as the day proceeds.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AU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reathable rain protection - for a Sydney commuter with common afternoon storms in coastal New South Wales.</a:t>
            </a:r>
            <a:endParaRPr lang="en-US" sz="2000" dirty="0"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3E81D6-D939-40C9-86BA-6B6EC0896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42200" y="1984249"/>
            <a:ext cx="5736050" cy="319024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DCE61D7-B8CC-426A-8DBF-5E9A04588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0"/>
    </mc:Choice>
    <mc:Fallback xmlns="">
      <p:transition spd="slow" advTm="4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2F904-7C9C-4F7A-845F-805AB7B9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25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5 star rating scheme tests</a:t>
            </a:r>
            <a:br>
              <a:rPr lang="en-A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AU" sz="25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9B59B-5D68-4A52-85A8-4D97C817D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88914"/>
            <a:ext cx="5095090" cy="424455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AU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 mix of the best sellers on the market and lesser-known brands. </a:t>
            </a:r>
          </a:p>
          <a:p>
            <a:pPr marL="0" indent="0">
              <a:buNone/>
            </a:pPr>
            <a:r>
              <a:rPr lang="en-AU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One of each item is bought from a retail store and the second is bought online.  </a:t>
            </a:r>
          </a:p>
          <a:p>
            <a:pPr marL="0" indent="0">
              <a:buNone/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Garments are tested for - </a:t>
            </a: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abrasion, </a:t>
            </a: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 burst strength,</a:t>
            </a: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armour energy attenuation,</a:t>
            </a:r>
          </a:p>
          <a:p>
            <a:r>
              <a:rPr lang="en-A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ackets and pants have additional testing for thermal comfort (breathability). </a:t>
            </a:r>
            <a:endParaRPr lang="en-A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 existing European Standard EN13595-1:2002 with some modifications. </a:t>
            </a:r>
          </a:p>
          <a:p>
            <a:pPr marL="0" indent="0">
              <a:buNone/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Glove testing follows the tests outlined in EN13594:2003.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500"/>
              </a:spcAft>
              <a:buNone/>
            </a:pPr>
            <a:endParaRPr lang="en-AU" sz="1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50A4BC-1B4B-49AA-96C0-6CD66C83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439" y="1715557"/>
            <a:ext cx="5730737" cy="34262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769B1B-4E84-4F08-9638-48AF430B3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62"/>
    </mc:Choice>
    <mc:Fallback xmlns="">
      <p:transition spd="slow" advTm="10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B5BBB-91E2-41B3-91EE-7A9863BE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MotoCAP works</a:t>
            </a:r>
            <a:br>
              <a:rPr lang="en-AU" sz="4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AU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C086D-326D-4C26-BDAD-11C2A76C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5" y="1685924"/>
            <a:ext cx="6788955" cy="466674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AU" sz="1100" dirty="0"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AU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est 152 randomly selected garments per year (10% of motorcycle gear available in Australia)  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AU" sz="1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Over 200 garments have been tested, rated and published for riders to view worldwide.</a:t>
            </a:r>
            <a:endParaRPr lang="en-AU" sz="1100" dirty="0">
              <a:effectLst/>
              <a:ea typeface="Times New Roman" panose="02020603050405020304" pitchFamily="18" charset="0"/>
            </a:endParaRPr>
          </a:p>
          <a:p>
            <a:pPr marL="0" indent="0">
              <a:spcAft>
                <a:spcPts val="1500"/>
              </a:spcAft>
              <a:buNone/>
            </a:pPr>
            <a:r>
              <a:rPr lang="en-AU" sz="1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 objectives of </a:t>
            </a:r>
            <a:r>
              <a:rPr lang="en-AU" sz="11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MotoCAP</a:t>
            </a:r>
            <a:r>
              <a:rPr lang="en-AU" sz="1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are :</a:t>
            </a:r>
            <a:endParaRPr lang="en-AU" sz="1100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Enable riders to make informed decisions when buying gear;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Increase demand for better performing gear;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Allow riders to compare products on independently tested measures;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Encourage industry to compare their products with those of their competitors;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Providing incentives for industry to compete on safety and thermal comfort; and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Improve overall safety for the riding community.</a:t>
            </a: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C94D2-52C3-4E53-8DF7-9016CA09F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98" b="23697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BF0DF4-1F09-4B61-B3B8-A399BF4F9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5"/>
    </mc:Choice>
    <mc:Fallback xmlns="">
      <p:transition spd="slow" advTm="5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6B52-785A-4D33-82D8-395F5F4A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AU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 of MotoCAP</a:t>
            </a:r>
            <a:br>
              <a:rPr lang="en-AU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03B44-AB3D-408C-949A-627B2E83B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56" b="3194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00504-1E51-4DF0-B837-B31A870B0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820945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A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MotoCAP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working group is chaired, managed and administered by Transport for NSW</a:t>
            </a:r>
            <a:r>
              <a:rPr lang="en-A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Other members include: 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Government Agencies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Compulsory Third Party Injury Insurance Agencies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750">
              <a:spcAft>
                <a:spcPts val="0"/>
              </a:spcAft>
            </a:pPr>
            <a:r>
              <a:rPr lang="en-A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Insurance Companies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750">
              <a:spcAft>
                <a:spcPts val="0"/>
              </a:spcAft>
            </a:pPr>
            <a:r>
              <a:rPr lang="en-A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Body - 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Australian Motorcycle Council </a:t>
            </a:r>
          </a:p>
          <a:p>
            <a:pPr marL="31750">
              <a:spcAft>
                <a:spcPts val="0"/>
              </a:spcAft>
            </a:pPr>
            <a:r>
              <a:rPr lang="en-A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Consultants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Dr Chris </a:t>
            </a:r>
            <a:r>
              <a:rPr lang="en-A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Hurren</a:t>
            </a:r>
            <a:r>
              <a:rPr lang="en-A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Dr Liz de Rome from Deakin University for Frontier Materials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1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31E760-CFED-4C01-B472-19769C9CE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4"/>
    </mc:Choice>
    <mc:Fallback xmlns="">
      <p:transition spd="slow" advTm="3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DF007-9DBE-404F-AE0B-7A56090E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 milestones of the development </a:t>
            </a: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</a:t>
            </a: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star rating scheme</a:t>
            </a: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AU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E9DE-F0FE-43C7-98A8-6BEA272BC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778477"/>
            <a:ext cx="5542387" cy="5375188"/>
          </a:xfrm>
        </p:spPr>
        <p:txBody>
          <a:bodyPr anchor="t">
            <a:norm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2003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Motorcycle Council of NSW (MCC) investigate the features of effective motorcycle personal protective equipment (PPE). (de Rome 2002, 2004b, a).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2005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national PPE industry seminar was held by the MCC with the support and funding of the MAA to consider </a:t>
            </a:r>
            <a:r>
              <a:rPr lang="en-A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Standards for PPE</a:t>
            </a:r>
            <a:r>
              <a:rPr lang="en-A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Rome</a:t>
            </a:r>
            <a:r>
              <a:rPr lang="en-AU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2005).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National Roads and Motorists Association (NRMA) fund a survey of novice riders to establish their knowledge, information sources and usage of PPE (de Rome</a:t>
            </a:r>
            <a:r>
              <a:rPr lang="en-AU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2010, de Rome</a:t>
            </a:r>
            <a:r>
              <a:rPr lang="en-AU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</a:t>
            </a: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2011b).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Swann Motorcycle Insurance fund a study of the injury reduction benefits of the clothing worn by injured and un-injured riders involved serious crashes.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PPE researcher invited to give a presentation on protective clothing research to members at the AMC Annual Conference 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AU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 – 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AMC successfully lobbied Federal Government for funding to publish and distribute a guide to riders on the features of effective motorcycle protective clothing ‘The Good Gear Guide’ (de Rome, 2009). </a:t>
            </a:r>
          </a:p>
          <a:p>
            <a:endParaRPr lang="en-AU" sz="7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154852C-3D11-4FEE-A148-32A155E92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80"/>
    </mc:Choice>
    <mc:Fallback xmlns="">
      <p:transition spd="slow" advTm="15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1576</Words>
  <Application>Microsoft Office PowerPoint</Application>
  <PresentationFormat>Widescreen</PresentationFormat>
  <Paragraphs>120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Office Theme</vt:lpstr>
      <vt:lpstr>The Development of a  5 Star Motorcycle  Clothing Assessment Program</vt:lpstr>
      <vt:lpstr>     Introduction  </vt:lpstr>
      <vt:lpstr>What is the Motocap 5 star ratings scheme </vt:lpstr>
      <vt:lpstr>    The Australian rider  </vt:lpstr>
      <vt:lpstr>What do Australian riders wear?</vt:lpstr>
      <vt:lpstr>The 5 star rating scheme tests </vt:lpstr>
      <vt:lpstr>How MotoCAP works </vt:lpstr>
      <vt:lpstr>Partners of MotoCAP </vt:lpstr>
      <vt:lpstr>Key milestones of the development  of the 5 star rating scheme </vt:lpstr>
      <vt:lpstr>Key milestones of the development  of the 5 star rating scheme (continued)</vt:lpstr>
      <vt:lpstr>Key milestones of the development  of the 5 star rating scheme (continued)</vt:lpstr>
      <vt:lpstr>Why stars and not a standard?  </vt:lpstr>
      <vt:lpstr>How MotoCAP is influencing the market  - Consumers - </vt:lpstr>
      <vt:lpstr>How MotoCAP is influencing the market  - Manufacturers -</vt:lpstr>
      <vt:lpstr>The future of MotoCAP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Development of a  5 Star Motorcycle  Clothing Assessment Program</dc:title>
  <dc:creator>Liz Haywood</dc:creator>
  <cp:lastModifiedBy>Liz Haywood</cp:lastModifiedBy>
  <cp:revision>6</cp:revision>
  <dcterms:created xsi:type="dcterms:W3CDTF">2020-08-19T21:50:41Z</dcterms:created>
  <dcterms:modified xsi:type="dcterms:W3CDTF">2020-08-21T23:42:32Z</dcterms:modified>
</cp:coreProperties>
</file>