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88" r:id="rId2"/>
    <p:sldId id="383" r:id="rId3"/>
    <p:sldId id="395" r:id="rId4"/>
    <p:sldId id="434" r:id="rId5"/>
    <p:sldId id="397" r:id="rId6"/>
    <p:sldId id="435" r:id="rId7"/>
    <p:sldId id="436" r:id="rId8"/>
    <p:sldId id="398" r:id="rId9"/>
    <p:sldId id="437" r:id="rId10"/>
    <p:sldId id="438" r:id="rId11"/>
    <p:sldId id="381" r:id="rId12"/>
  </p:sldIdLst>
  <p:sldSz cx="12195175" cy="6858000"/>
  <p:notesSz cx="6794500" cy="9918700"/>
  <p:embeddedFontLst>
    <p:embeddedFont>
      <p:font typeface="GDVtype" panose="020F0003040202060204" pitchFamily="34" charset="0"/>
      <p:regular r:id="rId15"/>
      <p:bold r:id="rId16"/>
      <p:italic r:id="rId17"/>
      <p:boldItalic r:id="rId18"/>
    </p:embeddedFont>
    <p:embeddedFont>
      <p:font typeface="GDVtype Light" panose="020F0003040202060204" pitchFamily="34" charset="0"/>
      <p:regular r:id="rId19"/>
      <p:italic r:id="rId20"/>
    </p:embeddedFont>
    <p:embeddedFont>
      <p:font typeface="GDVtype Medium" panose="020F000304020206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DVtype ExtraLight" panose="020F0003040202060204" pitchFamily="34" charset="0"/>
      <p:regular r:id="rId27"/>
      <p:italic r:id="rId2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ispielfolien" id="{395443B0-E90F-411E-B5B1-36CDA2A3DF28}">
          <p14:sldIdLst>
            <p14:sldId id="388"/>
            <p14:sldId id="383"/>
            <p14:sldId id="395"/>
            <p14:sldId id="434"/>
            <p14:sldId id="397"/>
            <p14:sldId id="435"/>
            <p14:sldId id="436"/>
            <p14:sldId id="398"/>
            <p14:sldId id="437"/>
            <p14:sldId id="438"/>
            <p14:sldId id="381"/>
          </p14:sldIdLst>
        </p14:section>
        <p14:section name="Piktogramme und Maße" id="{2B04F51E-60C0-4249-98D1-4227E0AEDD9D}">
          <p14:sldIdLst/>
        </p14:section>
        <p14:section name="Übersicht vorhandener Layouts" id="{D76B690B-D3E9-44A3-A5A9-F4962F147F5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3808" userDrawn="1">
          <p15:clr>
            <a:srgbClr val="A4A3A4"/>
          </p15:clr>
        </p15:guide>
        <p15:guide id="3" orient="horz" pos="1023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431" userDrawn="1">
          <p15:clr>
            <a:srgbClr val="A4A3A4"/>
          </p15:clr>
        </p15:guide>
        <p15:guide id="7" pos="727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A1538"/>
    <a:srgbClr val="00B0DB"/>
    <a:srgbClr val="DBDEFD"/>
    <a:srgbClr val="CCCCFF"/>
    <a:srgbClr val="F2F2F2"/>
    <a:srgbClr val="F2CAD7"/>
    <a:srgbClr val="50DDFF"/>
    <a:srgbClr val="FFD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8652" autoAdjust="0"/>
    <p:restoredTop sz="99880" autoAdjust="0"/>
  </p:normalViewPr>
  <p:slideViewPr>
    <p:cSldViewPr snapToObjects="1">
      <p:cViewPr>
        <p:scale>
          <a:sx n="90" d="100"/>
          <a:sy n="90" d="100"/>
        </p:scale>
        <p:origin x="86" y="-58"/>
      </p:cViewPr>
      <p:guideLst>
        <p:guide orient="horz" pos="4238"/>
        <p:guide orient="horz" pos="1797"/>
        <p:guide orient="horz" pos="460"/>
        <p:guide orient="horz" pos="4156"/>
        <p:guide orient="horz" pos="674"/>
        <p:guide orient="horz" pos="2115"/>
        <p:guide orient="horz" pos="3648"/>
        <p:guide orient="horz" pos="3406"/>
        <p:guide orient="horz" pos="1099"/>
        <p:guide pos="3841"/>
        <p:guide pos="821"/>
        <p:guide pos="1271"/>
        <p:guide pos="71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4"/>
    </p:cViewPr>
  </p:sorterViewPr>
  <p:notesViewPr>
    <p:cSldViewPr snapToObjects="1" showGuides="1">
      <p:cViewPr varScale="1">
        <p:scale>
          <a:sx n="88" d="100"/>
          <a:sy n="88" d="100"/>
        </p:scale>
        <p:origin x="-3786" y="-120"/>
      </p:cViewPr>
      <p:guideLst>
        <p:guide orient="horz" pos="3125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493BDBA1-AF3F-44E3-A568-6448E0677E06}" type="datetimeFigureOut">
              <a:rPr lang="de-DE" smtClean="0"/>
              <a:t>14.08.2020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6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29D40608-0DBB-43E9-B0D8-C5839F1E34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908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95FC5617-BAC3-4BF7-90A7-B6D5DD6C834E}" type="datetimeFigureOut">
              <a:rPr lang="de-DE" smtClean="0"/>
              <a:t>14.08.2020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0350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367" tIns="45683" rIns="91367" bIns="45683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6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79F73C62-838A-4366-82D5-2284470EF0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99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-1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Autorenzeile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210545"/>
            <a:ext cx="3431865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Autorenzeile,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0" name="Textplatzhalter Datumszeile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820105"/>
            <a:ext cx="4722283" cy="412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lnSpc>
                <a:spcPts val="1800"/>
              </a:lnSpc>
              <a:defRPr sz="2000" b="0">
                <a:solidFill>
                  <a:schemeClr val="bg1"/>
                </a:solidFill>
                <a:latin typeface="GDVtype Medium" panose="020F0003040202060204" pitchFamily="34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Datumszeile, </a:t>
            </a:r>
            <a:r>
              <a:rPr lang="de-DE" dirty="0" err="1" smtClean="0"/>
              <a:t>GDVtype</a:t>
            </a:r>
            <a:r>
              <a:rPr lang="de-DE" dirty="0" smtClean="0"/>
              <a:t> Medium, 20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9" name="Untertitel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29664"/>
            <a:ext cx="4382446" cy="412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bg1"/>
                </a:solidFill>
                <a:latin typeface="GDVtype Medium" panose="020F0003040202060204" pitchFamily="34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Sachzeile, </a:t>
            </a:r>
            <a:r>
              <a:rPr lang="de-DE" dirty="0" err="1" smtClean="0"/>
              <a:t>GDVtype</a:t>
            </a:r>
            <a:r>
              <a:rPr lang="de-DE" dirty="0" smtClean="0"/>
              <a:t> Medium, 20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1544401"/>
            <a:ext cx="8589812" cy="905033"/>
          </a:xfrm>
          <a:solidFill>
            <a:schemeClr val="accent1"/>
          </a:solidFill>
          <a:ln>
            <a:noFill/>
          </a:ln>
        </p:spPr>
        <p:txBody>
          <a:bodyPr wrap="none" lIns="684000" tIns="90000" rIns="144000" bIns="90000" anchor="ctr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700" baseline="0">
                <a:solidFill>
                  <a:schemeClr val="bg1"/>
                </a:solidFill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r>
              <a:rPr lang="de-DE" dirty="0" smtClean="0"/>
              <a:t>Titel 1, </a:t>
            </a:r>
            <a:r>
              <a:rPr lang="de-DE" dirty="0" err="1" smtClean="0"/>
              <a:t>GDVtype</a:t>
            </a:r>
            <a:r>
              <a:rPr lang="de-DE" dirty="0" smtClean="0"/>
              <a:t> Extra Light, 47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4326" y="5705309"/>
            <a:ext cx="1428757" cy="6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628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-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2"/>
            <a:ext cx="10854000" cy="5182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5" hasCustomPrompt="1"/>
          </p:nvPr>
        </p:nvSpPr>
        <p:spPr>
          <a:xfrm>
            <a:off x="2016524" y="1735200"/>
            <a:ext cx="9511200" cy="4320000"/>
          </a:xfrm>
        </p:spPr>
        <p:txBody>
          <a:bodyPr/>
          <a:lstStyle>
            <a:lvl1pPr marL="352425" indent="-352425">
              <a:buFont typeface="+mj-lt"/>
              <a:buAutoNum type="arabicPeriod"/>
              <a:defRPr/>
            </a:lvl1pPr>
            <a:lvl2pPr marL="361950" indent="0">
              <a:defRPr/>
            </a:lvl2pPr>
            <a:lvl3pPr marL="533400" indent="-180975">
              <a:tabLst/>
              <a:defRPr/>
            </a:lvl3pPr>
            <a:lvl4pPr marL="533400" indent="-171450">
              <a:defRPr/>
            </a:lvl4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38368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-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016525" y="1735200"/>
            <a:ext cx="4465163" cy="4320000"/>
          </a:xfrm>
          <a:prstGeom prst="rect">
            <a:avLst/>
          </a:prstGeom>
        </p:spPr>
        <p:txBody>
          <a:bodyPr rIns="0"/>
          <a:lstStyle>
            <a:lvl1pPr>
              <a:defRPr/>
            </a:lvl1pPr>
            <a:lvl2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  <a:lvl3pPr>
              <a:defRPr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marL="0" marR="0" lvl="1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061011" y="1735200"/>
            <a:ext cx="4465163" cy="4320000"/>
          </a:xfrm>
          <a:prstGeom prst="rect">
            <a:avLst/>
          </a:prstGeo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680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016525" y="1735200"/>
            <a:ext cx="4465163" cy="43200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7061011" y="1735200"/>
            <a:ext cx="4465163" cy="43200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>
          <a:xfrm>
            <a:off x="2016525" y="6187120"/>
            <a:ext cx="4465163" cy="108000"/>
          </a:xfrm>
        </p:spPr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4483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059600" y="1735199"/>
            <a:ext cx="4465163" cy="43200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2016000" y="1735200"/>
            <a:ext cx="4465163" cy="43200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>
          <a:xfrm>
            <a:off x="2016525" y="6187120"/>
            <a:ext cx="4465163" cy="108000"/>
          </a:xfrm>
        </p:spPr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155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8970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ellenplatzhalter 5"/>
          <p:cNvSpPr>
            <a:spLocks noGrp="1"/>
          </p:cNvSpPr>
          <p:nvPr>
            <p:ph type="tbl" sz="quarter" idx="15"/>
          </p:nvPr>
        </p:nvSpPr>
        <p:spPr>
          <a:xfrm>
            <a:off x="2016524" y="1735200"/>
            <a:ext cx="9511200" cy="432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Tabelle durch Klicken auf Symbol hinzufügen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2021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UnterÜberschrift, GDVtype, 18 pt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16" name="Diagrammplatzhalter 15"/>
          <p:cNvSpPr>
            <a:spLocks noGrp="1"/>
          </p:cNvSpPr>
          <p:nvPr>
            <p:ph type="chart" sz="quarter" idx="19"/>
          </p:nvPr>
        </p:nvSpPr>
        <p:spPr>
          <a:xfrm>
            <a:off x="2016524" y="1735200"/>
            <a:ext cx="9511200" cy="432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035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016524" y="1735200"/>
            <a:ext cx="9511200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lnSpc>
                <a:spcPts val="18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746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+t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016525" y="1735200"/>
            <a:ext cx="4465163" cy="43200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061011" y="1735200"/>
            <a:ext cx="4465163" cy="1765238"/>
          </a:xfrm>
          <a:prstGeom prst="rect">
            <a:avLst/>
          </a:prstGeom>
        </p:spPr>
        <p:txBody>
          <a:bodyPr r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7061011" y="3645024"/>
            <a:ext cx="4465163" cy="269862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253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+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016525" y="1735200"/>
            <a:ext cx="4465163" cy="4320000"/>
          </a:xfrm>
          <a:prstGeom prst="rect">
            <a:avLst/>
          </a:prstGeom>
        </p:spPr>
        <p:txBody>
          <a:bodyPr rIns="72000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6769763" y="1757054"/>
            <a:ext cx="925" cy="43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grammplatzhalter 15"/>
          <p:cNvSpPr>
            <a:spLocks noGrp="1"/>
          </p:cNvSpPr>
          <p:nvPr>
            <p:ph type="chart" sz="quarter" idx="16"/>
          </p:nvPr>
        </p:nvSpPr>
        <p:spPr>
          <a:xfrm>
            <a:off x="7061011" y="2131200"/>
            <a:ext cx="4465163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061011" y="1735200"/>
            <a:ext cx="4465163" cy="396000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4553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-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Autorenzeile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210097"/>
            <a:ext cx="3431865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Autorenzeile,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0" name="Textplatzhalter Datumszeile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819505"/>
            <a:ext cx="4722283" cy="412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bg1"/>
                </a:solidFill>
                <a:latin typeface="GDVtype Medium" panose="020F0003040202060204" pitchFamily="34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Datumszeile, </a:t>
            </a:r>
            <a:r>
              <a:rPr lang="de-DE" dirty="0" err="1" smtClean="0"/>
              <a:t>GDVtype</a:t>
            </a:r>
            <a:r>
              <a:rPr lang="de-DE" dirty="0" smtClean="0"/>
              <a:t> Medium, 20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9" name="Untertitel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30705"/>
            <a:ext cx="4382446" cy="412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bg1"/>
                </a:solidFill>
                <a:latin typeface="GDVtype Medium" panose="020F0003040202060204" pitchFamily="34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Sachzeile, </a:t>
            </a:r>
            <a:r>
              <a:rPr lang="de-DE" dirty="0" err="1" smtClean="0"/>
              <a:t>GDVtype</a:t>
            </a:r>
            <a:r>
              <a:rPr lang="de-DE" dirty="0" smtClean="0"/>
              <a:t> Medium, 20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47" name="Textplatzhalter Titel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543904"/>
            <a:ext cx="8602636" cy="9050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684000" tIns="90000" rIns="144000" bIns="9000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700" b="0" baseline="0">
                <a:solidFill>
                  <a:schemeClr val="bg1"/>
                </a:solidFill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pPr lvl="0"/>
            <a:r>
              <a:rPr lang="de-DE" dirty="0" smtClean="0"/>
              <a:t>Titel 2, </a:t>
            </a:r>
            <a:r>
              <a:rPr lang="de-DE" dirty="0" err="1" smtClean="0"/>
              <a:t>GDVtype</a:t>
            </a:r>
            <a:r>
              <a:rPr lang="de-DE" dirty="0" smtClean="0"/>
              <a:t> Extra Light, 47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882000"/>
            <a:ext cx="8589812" cy="905033"/>
          </a:xfrm>
          <a:solidFill>
            <a:schemeClr val="accent1"/>
          </a:solidFill>
          <a:ln>
            <a:noFill/>
          </a:ln>
        </p:spPr>
        <p:txBody>
          <a:bodyPr wrap="none" lIns="684000" tIns="90000" rIns="144000" bIns="90000" anchor="ctr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700" baseline="0">
                <a:solidFill>
                  <a:schemeClr val="bg1"/>
                </a:solidFill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r>
              <a:rPr lang="de-DE" dirty="0" smtClean="0"/>
              <a:t>Titel 1, </a:t>
            </a:r>
            <a:r>
              <a:rPr lang="de-DE" dirty="0" err="1" smtClean="0"/>
              <a:t>GDVtype</a:t>
            </a:r>
            <a:r>
              <a:rPr lang="de-DE" dirty="0" smtClean="0"/>
              <a:t> Extra Light, 47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4326" y="5705309"/>
            <a:ext cx="1428757" cy="6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418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Diagr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059600" y="1735200"/>
            <a:ext cx="4465163" cy="4320000"/>
          </a:xfrm>
          <a:prstGeom prst="rect">
            <a:avLst/>
          </a:prstGeom>
        </p:spPr>
        <p:txBody>
          <a:bodyPr rIns="72000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6769763" y="1757053"/>
            <a:ext cx="0" cy="432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grammplatzhalter 15"/>
          <p:cNvSpPr>
            <a:spLocks noGrp="1"/>
          </p:cNvSpPr>
          <p:nvPr>
            <p:ph type="chart" sz="quarter" idx="16"/>
          </p:nvPr>
        </p:nvSpPr>
        <p:spPr>
          <a:xfrm>
            <a:off x="2016000" y="2123331"/>
            <a:ext cx="4465163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016000" y="1735200"/>
            <a:ext cx="4465163" cy="396000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1"/>
            <a:ext cx="10854000" cy="518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7079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2-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mplatzhalter 8"/>
          <p:cNvSpPr>
            <a:spLocks noGrp="1"/>
          </p:cNvSpPr>
          <p:nvPr>
            <p:ph type="chart" sz="quarter" idx="17"/>
          </p:nvPr>
        </p:nvSpPr>
        <p:spPr>
          <a:xfrm>
            <a:off x="2016525" y="2131200"/>
            <a:ext cx="4465163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3" name="Diagrammplatzhalter 8"/>
          <p:cNvSpPr>
            <a:spLocks noGrp="1"/>
          </p:cNvSpPr>
          <p:nvPr>
            <p:ph type="chart" sz="quarter" idx="19"/>
          </p:nvPr>
        </p:nvSpPr>
        <p:spPr>
          <a:xfrm>
            <a:off x="7061011" y="2131200"/>
            <a:ext cx="4465163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016525" y="1735200"/>
            <a:ext cx="4465163" cy="396000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21" hasCustomPrompt="1"/>
          </p:nvPr>
        </p:nvSpPr>
        <p:spPr>
          <a:xfrm>
            <a:off x="7061011" y="1735200"/>
            <a:ext cx="4465163" cy="396000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2"/>
            <a:ext cx="10854000" cy="5182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915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_Ü+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2174" y="360000"/>
            <a:ext cx="10854000" cy="5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3" y="1735199"/>
            <a:ext cx="5809513" cy="432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061011" y="1735138"/>
            <a:ext cx="4465163" cy="24812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</p:spTree>
    <p:extLst>
      <p:ext uri="{BB962C8B-B14F-4D97-AF65-F5344CB8AC3E}">
        <p14:creationId xmlns:p14="http://schemas.microsoft.com/office/powerpoint/2010/main" val="24847687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_Ü+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2174" y="360000"/>
            <a:ext cx="10854000" cy="5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061011" y="1735200"/>
            <a:ext cx="4465163" cy="43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72173" y="1735200"/>
            <a:ext cx="5809513" cy="29282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</p:spTree>
    <p:extLst>
      <p:ext uri="{BB962C8B-B14F-4D97-AF65-F5344CB8AC3E}">
        <p14:creationId xmlns:p14="http://schemas.microsoft.com/office/powerpoint/2010/main" val="22307368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_Ü+UÜ+1-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mplatzhalter 8"/>
          <p:cNvSpPr>
            <a:spLocks noGrp="1"/>
          </p:cNvSpPr>
          <p:nvPr>
            <p:ph type="chart" sz="quarter" idx="17"/>
          </p:nvPr>
        </p:nvSpPr>
        <p:spPr>
          <a:xfrm>
            <a:off x="672176" y="1735200"/>
            <a:ext cx="10852859" cy="432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0"/>
            <a:ext cx="10854000" cy="5182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</p:spTree>
    <p:extLst>
      <p:ext uri="{BB962C8B-B14F-4D97-AF65-F5344CB8AC3E}">
        <p14:creationId xmlns:p14="http://schemas.microsoft.com/office/powerpoint/2010/main" val="66810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_Ü+UÜ+2-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mplatzhalter 8"/>
          <p:cNvSpPr>
            <a:spLocks noGrp="1"/>
          </p:cNvSpPr>
          <p:nvPr>
            <p:ph type="chart" sz="quarter" idx="17"/>
          </p:nvPr>
        </p:nvSpPr>
        <p:spPr>
          <a:xfrm>
            <a:off x="672175" y="2131200"/>
            <a:ext cx="5137338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3" name="Diagrammplatzhalter 8"/>
          <p:cNvSpPr>
            <a:spLocks noGrp="1"/>
          </p:cNvSpPr>
          <p:nvPr>
            <p:ph type="chart" sz="quarter" idx="19"/>
          </p:nvPr>
        </p:nvSpPr>
        <p:spPr>
          <a:xfrm>
            <a:off x="6388836" y="2131200"/>
            <a:ext cx="5137338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72175" y="1735200"/>
            <a:ext cx="5137338" cy="396000"/>
          </a:xfrm>
          <a:prstGeom prst="rect">
            <a:avLst/>
          </a:prstGeom>
        </p:spPr>
        <p:txBody>
          <a:bodyPr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388836" y="1735200"/>
            <a:ext cx="5137338" cy="396000"/>
          </a:xfrm>
          <a:prstGeom prst="rect">
            <a:avLst/>
          </a:prstGeom>
        </p:spPr>
        <p:txBody>
          <a:bodyPr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2174" y="360000"/>
            <a:ext cx="10854000" cy="5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2"/>
            <a:ext cx="10854000" cy="5182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974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_Ü+UÜ+3-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mplatzhalter 8"/>
          <p:cNvSpPr>
            <a:spLocks noGrp="1"/>
          </p:cNvSpPr>
          <p:nvPr>
            <p:ph type="chart" sz="quarter" idx="17"/>
          </p:nvPr>
        </p:nvSpPr>
        <p:spPr>
          <a:xfrm>
            <a:off x="672175" y="2131200"/>
            <a:ext cx="3504913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1" name="Diagrammplatzhalter 8"/>
          <p:cNvSpPr>
            <a:spLocks noGrp="1"/>
          </p:cNvSpPr>
          <p:nvPr>
            <p:ph type="chart" sz="quarter" idx="18"/>
          </p:nvPr>
        </p:nvSpPr>
        <p:spPr>
          <a:xfrm>
            <a:off x="4351239" y="2131200"/>
            <a:ext cx="3504913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3" name="Diagrammplatzhalter 8"/>
          <p:cNvSpPr>
            <a:spLocks noGrp="1"/>
          </p:cNvSpPr>
          <p:nvPr>
            <p:ph type="chart" sz="quarter" idx="19"/>
          </p:nvPr>
        </p:nvSpPr>
        <p:spPr>
          <a:xfrm>
            <a:off x="8021261" y="2131200"/>
            <a:ext cx="3504913" cy="3924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72175" y="1735200"/>
            <a:ext cx="3504913" cy="396000"/>
          </a:xfrm>
          <a:prstGeom prst="rect">
            <a:avLst/>
          </a:prstGeom>
        </p:spPr>
        <p:txBody>
          <a:bodyPr rIns="3600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351239" y="1735200"/>
            <a:ext cx="3504913" cy="396000"/>
          </a:xfrm>
          <a:prstGeom prst="rect">
            <a:avLst/>
          </a:prstGeom>
        </p:spPr>
        <p:txBody>
          <a:bodyPr rIns="3600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22" hasCustomPrompt="1"/>
          </p:nvPr>
        </p:nvSpPr>
        <p:spPr>
          <a:xfrm>
            <a:off x="8021261" y="1735200"/>
            <a:ext cx="3504913" cy="396000"/>
          </a:xfrm>
          <a:prstGeom prst="rect">
            <a:avLst/>
          </a:prstGeom>
        </p:spPr>
        <p:txBody>
          <a:bodyPr rIns="3600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 smtClean="0"/>
              <a:t>Ü,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2174" y="360000"/>
            <a:ext cx="10854000" cy="5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882002"/>
            <a:ext cx="10854000" cy="5182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9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8517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902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28879" y="5070326"/>
            <a:ext cx="12147163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itel 1"/>
          <p:cNvSpPr txBox="1">
            <a:spLocks/>
          </p:cNvSpPr>
          <p:nvPr userDrawn="1"/>
        </p:nvSpPr>
        <p:spPr>
          <a:xfrm>
            <a:off x="630863" y="730250"/>
            <a:ext cx="10850825" cy="146328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None/>
              <a:defRPr sz="4700" kern="1200" baseline="0">
                <a:solidFill>
                  <a:schemeClr val="accent1"/>
                </a:solidFill>
                <a:latin typeface="GDVtype ExtraLight" panose="020F0003040202060204" pitchFamily="34" charset="0"/>
                <a:ea typeface="GDVtype ExtraLight" panose="020F0003040202060204" pitchFamily="34" charset="0"/>
                <a:cs typeface="+mj-cs"/>
              </a:defRPr>
            </a:lvl1pPr>
          </a:lstStyle>
          <a:p>
            <a:r>
              <a:rPr lang="sv-SE" dirty="0" smtClean="0"/>
              <a:t>Thank you</a:t>
            </a:r>
            <a:r>
              <a:rPr lang="sv-SE" baseline="0" dirty="0" smtClean="0"/>
              <a:t> for your attention!</a:t>
            </a:r>
          </a:p>
        </p:txBody>
      </p:sp>
      <p:grpSp>
        <p:nvGrpSpPr>
          <p:cNvPr id="22" name="Fußzeilenlinie"/>
          <p:cNvGrpSpPr/>
          <p:nvPr userDrawn="1"/>
        </p:nvGrpSpPr>
        <p:grpSpPr>
          <a:xfrm>
            <a:off x="681231" y="5157192"/>
            <a:ext cx="10826819" cy="72000"/>
            <a:chOff x="1509686" y="6343104"/>
            <a:chExt cx="7110091" cy="72000"/>
          </a:xfrm>
        </p:grpSpPr>
        <p:cxnSp>
          <p:nvCxnSpPr>
            <p:cNvPr id="23" name="Vertikale 23"/>
            <p:cNvCxnSpPr/>
            <p:nvPr userDrawn="1"/>
          </p:nvCxnSpPr>
          <p:spPr>
            <a:xfrm flipV="1">
              <a:off x="1509686" y="6343104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Horizontale 22"/>
            <p:cNvCxnSpPr/>
            <p:nvPr userDrawn="1"/>
          </p:nvCxnSpPr>
          <p:spPr>
            <a:xfrm>
              <a:off x="1509686" y="6343104"/>
              <a:ext cx="7110091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/>
          <p:cNvGrpSpPr/>
          <p:nvPr userDrawn="1"/>
        </p:nvGrpSpPr>
        <p:grpSpPr>
          <a:xfrm>
            <a:off x="5713445" y="5373216"/>
            <a:ext cx="3515553" cy="1080000"/>
            <a:chOff x="5713445" y="5373216"/>
            <a:chExt cx="3515553" cy="1080000"/>
          </a:xfrm>
        </p:grpSpPr>
        <p:sp>
          <p:nvSpPr>
            <p:cNvPr id="31" name="object 10"/>
            <p:cNvSpPr txBox="1"/>
            <p:nvPr userDrawn="1"/>
          </p:nvSpPr>
          <p:spPr>
            <a:xfrm>
              <a:off x="5713445" y="5373216"/>
              <a:ext cx="3515553" cy="1080000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noAutofit/>
            </a:bodyPr>
            <a:lstStyle/>
            <a:p>
              <a:pPr marL="12700" algn="l" defTabSz="914400" rtl="0" eaLnBrk="1" latinLnBrk="0" hangingPunct="1">
                <a:lnSpc>
                  <a:spcPct val="109000"/>
                </a:lnSpc>
              </a:pPr>
              <a:r>
                <a:rPr sz="1300" b="0" kern="120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ea typeface="+mn-ea"/>
                  <a:cs typeface="GDVtype Light"/>
                </a:rPr>
                <a:t>www.</a:t>
              </a:r>
              <a:r>
                <a:rPr lang="de-DE" sz="1300" b="0" kern="120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ea typeface="+mn-ea"/>
                  <a:cs typeface="GDVtype Light"/>
                </a:rPr>
                <a:t>u</a:t>
              </a:r>
              <a:r>
                <a:rPr sz="1300" b="0" kern="120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ea typeface="+mn-ea"/>
                  <a:cs typeface="GDVtype Light"/>
                </a:rPr>
                <a:t>dv.de</a:t>
              </a:r>
              <a:r>
                <a:rPr lang="de-DE" sz="1300" b="0" kern="120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ea typeface="+mn-ea"/>
                  <a:cs typeface="GDVtype Light"/>
                </a:rPr>
                <a:t> </a:t>
              </a:r>
            </a:p>
            <a:p>
              <a:pPr marL="12700" algn="l" defTabSz="914400" rtl="0" eaLnBrk="1" latinLnBrk="0" hangingPunct="1">
                <a:lnSpc>
                  <a:spcPct val="109000"/>
                </a:lnSpc>
              </a:pPr>
              <a:r>
                <a:rPr lang="de-DE" sz="1300" b="0" kern="120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ea typeface="+mn-ea"/>
                  <a:cs typeface="GDVtype Light"/>
                </a:rPr>
                <a:t>E-Mail:</a:t>
              </a:r>
              <a:r>
                <a:rPr lang="de-DE" sz="1300" b="0" kern="1200" spc="10" baseline="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ea typeface="+mn-ea"/>
                  <a:cs typeface="GDVtype Light"/>
                </a:rPr>
                <a:t> unfallforschung@gdv.de</a:t>
              </a:r>
              <a:endParaRPr lang="de-DE" sz="1300" b="0" kern="120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endParaRPr>
            </a:p>
            <a:p>
              <a:pPr marL="1079500" marR="6350" indent="-812800" algn="l" defTabSz="914400" rtl="0" eaLnBrk="1" latinLnBrk="0" hangingPunct="1">
                <a:lnSpc>
                  <a:spcPct val="100000"/>
                </a:lnSpc>
              </a:pPr>
              <a:r>
                <a:rPr lang="de-DE" sz="1300" b="0" kern="120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ea typeface="+mn-ea"/>
                  <a:cs typeface="GDVtype Light"/>
                </a:rPr>
                <a:t>f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a</a:t>
              </a:r>
              <a:r>
                <a:rPr sz="1300" b="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c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ebook</a:t>
              </a:r>
              <a:r>
                <a:rPr sz="1300" b="0" spc="5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.</a:t>
              </a:r>
              <a:r>
                <a:rPr sz="1300" b="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c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om/</a:t>
              </a:r>
              <a:r>
                <a:rPr lang="de-DE"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unfallforschung</a:t>
              </a:r>
            </a:p>
            <a:p>
              <a:pPr marL="1079500" marR="6350" indent="-812800">
                <a:lnSpc>
                  <a:spcPct val="100000"/>
                </a:lnSpc>
              </a:pPr>
              <a:r>
                <a:rPr sz="1300" b="0" spc="-75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T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wit</a:t>
              </a:r>
              <a:r>
                <a:rPr sz="1300" b="0" spc="5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t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e</a:t>
              </a:r>
              <a:r>
                <a:rPr sz="1300" b="0" spc="-3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r</a:t>
              </a:r>
              <a:r>
                <a:rPr lang="de-DE" sz="1300" b="0" spc="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.com</a:t>
              </a:r>
              <a:r>
                <a:rPr lang="de-DE"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/unfallforschung</a:t>
              </a:r>
            </a:p>
            <a:p>
              <a:pPr marL="1079500" marR="6350" indent="-812800">
                <a:lnSpc>
                  <a:spcPct val="100000"/>
                </a:lnSpc>
              </a:pPr>
              <a:r>
                <a:rPr sz="1300" b="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y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outube</a:t>
              </a:r>
              <a:r>
                <a:rPr sz="1300" b="0" spc="5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.</a:t>
              </a:r>
              <a:r>
                <a:rPr sz="1300" b="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c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om</a:t>
              </a:r>
              <a:r>
                <a:rPr sz="1300" b="0" spc="-35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/</a:t>
              </a:r>
              <a:r>
                <a:rPr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u</a:t>
              </a:r>
              <a:r>
                <a:rPr lang="de-DE" sz="1300" b="0" spc="10" dirty="0" smtClean="0">
                  <a:ln>
                    <a:noFill/>
                  </a:ln>
                  <a:solidFill>
                    <a:srgbClr val="231F20"/>
                  </a:solidFill>
                  <a:latin typeface="+mn-lt"/>
                  <a:cs typeface="GDVtype Light"/>
                </a:rPr>
                <a:t>nfallforschung</a:t>
              </a:r>
              <a:endParaRPr sz="1300" dirty="0">
                <a:ln>
                  <a:noFill/>
                </a:ln>
                <a:latin typeface="+mn-lt"/>
                <a:cs typeface="GDVtype Light"/>
              </a:endParaRPr>
            </a:p>
          </p:txBody>
        </p:sp>
        <p:grpSp>
          <p:nvGrpSpPr>
            <p:cNvPr id="25" name="Gruppieren 24"/>
            <p:cNvGrpSpPr/>
            <p:nvPr userDrawn="1"/>
          </p:nvGrpSpPr>
          <p:grpSpPr>
            <a:xfrm>
              <a:off x="5732291" y="5800759"/>
              <a:ext cx="190800" cy="624452"/>
              <a:chOff x="5718500" y="5479331"/>
              <a:chExt cx="190800" cy="624452"/>
            </a:xfrm>
          </p:grpSpPr>
          <p:pic>
            <p:nvPicPr>
              <p:cNvPr id="26" name="Grafik 25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8500" y="5479331"/>
                <a:ext cx="190800" cy="190800"/>
              </a:xfrm>
              <a:prstGeom prst="rect">
                <a:avLst/>
              </a:prstGeom>
            </p:spPr>
          </p:pic>
          <p:pic>
            <p:nvPicPr>
              <p:cNvPr id="27" name="Grafik 26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8500" y="5696108"/>
                <a:ext cx="190800" cy="190800"/>
              </a:xfrm>
              <a:prstGeom prst="rect">
                <a:avLst/>
              </a:prstGeom>
            </p:spPr>
          </p:pic>
          <p:sp>
            <p:nvSpPr>
              <p:cNvPr id="28" name="Freeform 7"/>
              <p:cNvSpPr>
                <a:spLocks noChangeAspect="1" noEditPoints="1"/>
              </p:cNvSpPr>
              <p:nvPr userDrawn="1"/>
            </p:nvSpPr>
            <p:spPr bwMode="auto">
              <a:xfrm>
                <a:off x="5718500" y="5912884"/>
                <a:ext cx="190800" cy="190899"/>
              </a:xfrm>
              <a:custGeom>
                <a:avLst/>
                <a:gdLst>
                  <a:gd name="T0" fmla="*/ 2497 w 3841"/>
                  <a:gd name="T1" fmla="*/ 2393 h 3842"/>
                  <a:gd name="T2" fmla="*/ 2574 w 3841"/>
                  <a:gd name="T3" fmla="*/ 2328 h 3842"/>
                  <a:gd name="T4" fmla="*/ 2085 w 3841"/>
                  <a:gd name="T5" fmla="*/ 2722 h 3842"/>
                  <a:gd name="T6" fmla="*/ 2175 w 3841"/>
                  <a:gd name="T7" fmla="*/ 2728 h 3842"/>
                  <a:gd name="T8" fmla="*/ 2146 w 3841"/>
                  <a:gd name="T9" fmla="*/ 2321 h 3842"/>
                  <a:gd name="T10" fmla="*/ 1668 w 3841"/>
                  <a:gd name="T11" fmla="*/ 2736 h 3842"/>
                  <a:gd name="T12" fmla="*/ 1860 w 3841"/>
                  <a:gd name="T13" fmla="*/ 2231 h 3842"/>
                  <a:gd name="T14" fmla="*/ 1651 w 3841"/>
                  <a:gd name="T15" fmla="*/ 2842 h 3842"/>
                  <a:gd name="T16" fmla="*/ 1545 w 3841"/>
                  <a:gd name="T17" fmla="*/ 2791 h 3842"/>
                  <a:gd name="T18" fmla="*/ 2664 w 3841"/>
                  <a:gd name="T19" fmla="*/ 2254 h 3842"/>
                  <a:gd name="T20" fmla="*/ 2497 w 3841"/>
                  <a:gd name="T21" fmla="*/ 2663 h 3842"/>
                  <a:gd name="T22" fmla="*/ 2546 w 3841"/>
                  <a:gd name="T23" fmla="*/ 2748 h 3842"/>
                  <a:gd name="T24" fmla="*/ 2596 w 3841"/>
                  <a:gd name="T25" fmla="*/ 2663 h 3842"/>
                  <a:gd name="T26" fmla="*/ 2673 w 3841"/>
                  <a:gd name="T27" fmla="*/ 2805 h 3842"/>
                  <a:gd name="T28" fmla="*/ 2460 w 3841"/>
                  <a:gd name="T29" fmla="*/ 2835 h 3842"/>
                  <a:gd name="T30" fmla="*/ 2381 w 3841"/>
                  <a:gd name="T31" fmla="*/ 2394 h 3842"/>
                  <a:gd name="T32" fmla="*/ 2519 w 3841"/>
                  <a:gd name="T33" fmla="*/ 2218 h 3842"/>
                  <a:gd name="T34" fmla="*/ 2162 w 3841"/>
                  <a:gd name="T35" fmla="*/ 2226 h 3842"/>
                  <a:gd name="T36" fmla="*/ 2291 w 3841"/>
                  <a:gd name="T37" fmla="*/ 2323 h 3842"/>
                  <a:gd name="T38" fmla="*/ 2266 w 3841"/>
                  <a:gd name="T39" fmla="*/ 2815 h 3842"/>
                  <a:gd name="T40" fmla="*/ 2104 w 3841"/>
                  <a:gd name="T41" fmla="*/ 2812 h 3842"/>
                  <a:gd name="T42" fmla="*/ 1409 w 3841"/>
                  <a:gd name="T43" fmla="*/ 2134 h 3842"/>
                  <a:gd name="T44" fmla="*/ 1767 w 3841"/>
                  <a:gd name="T45" fmla="*/ 1829 h 3842"/>
                  <a:gd name="T46" fmla="*/ 1283 w 3841"/>
                  <a:gd name="T47" fmla="*/ 1841 h 3842"/>
                  <a:gd name="T48" fmla="*/ 1037 w 3841"/>
                  <a:gd name="T49" fmla="*/ 1987 h 3842"/>
                  <a:gd name="T50" fmla="*/ 987 w 3841"/>
                  <a:gd name="T51" fmla="*/ 2434 h 3842"/>
                  <a:gd name="T52" fmla="*/ 1037 w 3841"/>
                  <a:gd name="T53" fmla="*/ 2882 h 3842"/>
                  <a:gd name="T54" fmla="*/ 1283 w 3841"/>
                  <a:gd name="T55" fmla="*/ 3029 h 3842"/>
                  <a:gd name="T56" fmla="*/ 1767 w 3841"/>
                  <a:gd name="T57" fmla="*/ 3041 h 3842"/>
                  <a:gd name="T58" fmla="*/ 2356 w 3841"/>
                  <a:gd name="T59" fmla="*/ 3038 h 3842"/>
                  <a:gd name="T60" fmla="*/ 2715 w 3841"/>
                  <a:gd name="T61" fmla="*/ 2987 h 3842"/>
                  <a:gd name="T62" fmla="*/ 2844 w 3841"/>
                  <a:gd name="T63" fmla="*/ 2701 h 3842"/>
                  <a:gd name="T64" fmla="*/ 2844 w 3841"/>
                  <a:gd name="T65" fmla="*/ 2169 h 3842"/>
                  <a:gd name="T66" fmla="*/ 2715 w 3841"/>
                  <a:gd name="T67" fmla="*/ 1883 h 3842"/>
                  <a:gd name="T68" fmla="*/ 2356 w 3841"/>
                  <a:gd name="T69" fmla="*/ 1833 h 3842"/>
                  <a:gd name="T70" fmla="*/ 1864 w 3841"/>
                  <a:gd name="T71" fmla="*/ 1146 h 3842"/>
                  <a:gd name="T72" fmla="*/ 1894 w 3841"/>
                  <a:gd name="T73" fmla="*/ 1532 h 3842"/>
                  <a:gd name="T74" fmla="*/ 1805 w 3841"/>
                  <a:gd name="T75" fmla="*/ 1532 h 3842"/>
                  <a:gd name="T76" fmla="*/ 1833 w 3841"/>
                  <a:gd name="T77" fmla="*/ 1146 h 3842"/>
                  <a:gd name="T78" fmla="*/ 2150 w 3841"/>
                  <a:gd name="T79" fmla="*/ 1656 h 3842"/>
                  <a:gd name="T80" fmla="*/ 2316 w 3841"/>
                  <a:gd name="T81" fmla="*/ 1622 h 3842"/>
                  <a:gd name="T82" fmla="*/ 2321 w 3841"/>
                  <a:gd name="T83" fmla="*/ 1532 h 3842"/>
                  <a:gd name="T84" fmla="*/ 2241 w 3841"/>
                  <a:gd name="T85" fmla="*/ 1531 h 3842"/>
                  <a:gd name="T86" fmla="*/ 1735 w 3841"/>
                  <a:gd name="T87" fmla="*/ 1061 h 3842"/>
                  <a:gd name="T88" fmla="*/ 1686 w 3841"/>
                  <a:gd name="T89" fmla="*/ 1574 h 3842"/>
                  <a:gd name="T90" fmla="*/ 1881 w 3841"/>
                  <a:gd name="T91" fmla="*/ 1675 h 3842"/>
                  <a:gd name="T92" fmla="*/ 2021 w 3841"/>
                  <a:gd name="T93" fmla="*/ 1507 h 3842"/>
                  <a:gd name="T94" fmla="*/ 1911 w 3841"/>
                  <a:gd name="T95" fmla="*/ 1033 h 3842"/>
                  <a:gd name="T96" fmla="*/ 1682 w 3841"/>
                  <a:gd name="T97" fmla="*/ 801 h 3842"/>
                  <a:gd name="T98" fmla="*/ 2266 w 3841"/>
                  <a:gd name="T99" fmla="*/ 31 h 3842"/>
                  <a:gd name="T100" fmla="*/ 3072 w 3841"/>
                  <a:gd name="T101" fmla="*/ 384 h 3842"/>
                  <a:gd name="T102" fmla="*/ 3632 w 3841"/>
                  <a:gd name="T103" fmla="*/ 1049 h 3842"/>
                  <a:gd name="T104" fmla="*/ 3841 w 3841"/>
                  <a:gd name="T105" fmla="*/ 1921 h 3842"/>
                  <a:gd name="T106" fmla="*/ 3632 w 3841"/>
                  <a:gd name="T107" fmla="*/ 2794 h 3842"/>
                  <a:gd name="T108" fmla="*/ 3072 w 3841"/>
                  <a:gd name="T109" fmla="*/ 3459 h 3842"/>
                  <a:gd name="T110" fmla="*/ 2266 w 3841"/>
                  <a:gd name="T111" fmla="*/ 3811 h 3842"/>
                  <a:gd name="T112" fmla="*/ 1465 w 3841"/>
                  <a:gd name="T113" fmla="*/ 3787 h 3842"/>
                  <a:gd name="T114" fmla="*/ 683 w 3841"/>
                  <a:gd name="T115" fmla="*/ 3390 h 3842"/>
                  <a:gd name="T116" fmla="*/ 162 w 3841"/>
                  <a:gd name="T117" fmla="*/ 2694 h 3842"/>
                  <a:gd name="T118" fmla="*/ 0 w 3841"/>
                  <a:gd name="T119" fmla="*/ 1920 h 3842"/>
                  <a:gd name="T120" fmla="*/ 210 w 3841"/>
                  <a:gd name="T121" fmla="*/ 1049 h 3842"/>
                  <a:gd name="T122" fmla="*/ 768 w 3841"/>
                  <a:gd name="T123" fmla="*/ 384 h 3842"/>
                  <a:gd name="T124" fmla="*/ 1575 w 3841"/>
                  <a:gd name="T125" fmla="*/ 31 h 3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41" h="3842">
                    <a:moveTo>
                      <a:pt x="2547" y="2321"/>
                    </a:moveTo>
                    <a:lnTo>
                      <a:pt x="2531" y="2324"/>
                    </a:lnTo>
                    <a:lnTo>
                      <a:pt x="2518" y="2328"/>
                    </a:lnTo>
                    <a:lnTo>
                      <a:pt x="2510" y="2337"/>
                    </a:lnTo>
                    <a:lnTo>
                      <a:pt x="2503" y="2347"/>
                    </a:lnTo>
                    <a:lnTo>
                      <a:pt x="2500" y="2360"/>
                    </a:lnTo>
                    <a:lnTo>
                      <a:pt x="2497" y="2376"/>
                    </a:lnTo>
                    <a:lnTo>
                      <a:pt x="2497" y="2393"/>
                    </a:lnTo>
                    <a:lnTo>
                      <a:pt x="2497" y="2454"/>
                    </a:lnTo>
                    <a:lnTo>
                      <a:pt x="2596" y="2454"/>
                    </a:lnTo>
                    <a:lnTo>
                      <a:pt x="2596" y="2393"/>
                    </a:lnTo>
                    <a:lnTo>
                      <a:pt x="2596" y="2376"/>
                    </a:lnTo>
                    <a:lnTo>
                      <a:pt x="2594" y="2361"/>
                    </a:lnTo>
                    <a:lnTo>
                      <a:pt x="2589" y="2347"/>
                    </a:lnTo>
                    <a:lnTo>
                      <a:pt x="2583" y="2337"/>
                    </a:lnTo>
                    <a:lnTo>
                      <a:pt x="2574" y="2328"/>
                    </a:lnTo>
                    <a:lnTo>
                      <a:pt x="2562" y="2324"/>
                    </a:lnTo>
                    <a:lnTo>
                      <a:pt x="2547" y="2321"/>
                    </a:lnTo>
                    <a:close/>
                    <a:moveTo>
                      <a:pt x="2133" y="2319"/>
                    </a:moveTo>
                    <a:lnTo>
                      <a:pt x="2120" y="2321"/>
                    </a:lnTo>
                    <a:lnTo>
                      <a:pt x="2108" y="2325"/>
                    </a:lnTo>
                    <a:lnTo>
                      <a:pt x="2097" y="2333"/>
                    </a:lnTo>
                    <a:lnTo>
                      <a:pt x="2085" y="2344"/>
                    </a:lnTo>
                    <a:lnTo>
                      <a:pt x="2085" y="2722"/>
                    </a:lnTo>
                    <a:lnTo>
                      <a:pt x="2098" y="2735"/>
                    </a:lnTo>
                    <a:lnTo>
                      <a:pt x="2112" y="2744"/>
                    </a:lnTo>
                    <a:lnTo>
                      <a:pt x="2124" y="2749"/>
                    </a:lnTo>
                    <a:lnTo>
                      <a:pt x="2136" y="2750"/>
                    </a:lnTo>
                    <a:lnTo>
                      <a:pt x="2149" y="2750"/>
                    </a:lnTo>
                    <a:lnTo>
                      <a:pt x="2160" y="2745"/>
                    </a:lnTo>
                    <a:lnTo>
                      <a:pt x="2169" y="2737"/>
                    </a:lnTo>
                    <a:lnTo>
                      <a:pt x="2175" y="2728"/>
                    </a:lnTo>
                    <a:lnTo>
                      <a:pt x="2178" y="2714"/>
                    </a:lnTo>
                    <a:lnTo>
                      <a:pt x="2179" y="2696"/>
                    </a:lnTo>
                    <a:lnTo>
                      <a:pt x="2179" y="2382"/>
                    </a:lnTo>
                    <a:lnTo>
                      <a:pt x="2177" y="2363"/>
                    </a:lnTo>
                    <a:lnTo>
                      <a:pt x="2174" y="2348"/>
                    </a:lnTo>
                    <a:lnTo>
                      <a:pt x="2167" y="2335"/>
                    </a:lnTo>
                    <a:lnTo>
                      <a:pt x="2157" y="2326"/>
                    </a:lnTo>
                    <a:lnTo>
                      <a:pt x="2146" y="2321"/>
                    </a:lnTo>
                    <a:lnTo>
                      <a:pt x="2133" y="2319"/>
                    </a:lnTo>
                    <a:close/>
                    <a:moveTo>
                      <a:pt x="1538" y="2231"/>
                    </a:moveTo>
                    <a:lnTo>
                      <a:pt x="1651" y="2231"/>
                    </a:lnTo>
                    <a:lnTo>
                      <a:pt x="1651" y="2696"/>
                    </a:lnTo>
                    <a:lnTo>
                      <a:pt x="1652" y="2710"/>
                    </a:lnTo>
                    <a:lnTo>
                      <a:pt x="1654" y="2721"/>
                    </a:lnTo>
                    <a:lnTo>
                      <a:pt x="1660" y="2730"/>
                    </a:lnTo>
                    <a:lnTo>
                      <a:pt x="1668" y="2736"/>
                    </a:lnTo>
                    <a:lnTo>
                      <a:pt x="1681" y="2737"/>
                    </a:lnTo>
                    <a:lnTo>
                      <a:pt x="1695" y="2735"/>
                    </a:lnTo>
                    <a:lnTo>
                      <a:pt x="1710" y="2727"/>
                    </a:lnTo>
                    <a:lnTo>
                      <a:pt x="1724" y="2715"/>
                    </a:lnTo>
                    <a:lnTo>
                      <a:pt x="1737" y="2703"/>
                    </a:lnTo>
                    <a:lnTo>
                      <a:pt x="1748" y="2692"/>
                    </a:lnTo>
                    <a:lnTo>
                      <a:pt x="1748" y="2231"/>
                    </a:lnTo>
                    <a:lnTo>
                      <a:pt x="1860" y="2231"/>
                    </a:lnTo>
                    <a:lnTo>
                      <a:pt x="1860" y="2838"/>
                    </a:lnTo>
                    <a:lnTo>
                      <a:pt x="1748" y="2838"/>
                    </a:lnTo>
                    <a:lnTo>
                      <a:pt x="1748" y="2771"/>
                    </a:lnTo>
                    <a:lnTo>
                      <a:pt x="1727" y="2794"/>
                    </a:lnTo>
                    <a:lnTo>
                      <a:pt x="1704" y="2813"/>
                    </a:lnTo>
                    <a:lnTo>
                      <a:pt x="1682" y="2828"/>
                    </a:lnTo>
                    <a:lnTo>
                      <a:pt x="1667" y="2835"/>
                    </a:lnTo>
                    <a:lnTo>
                      <a:pt x="1651" y="2842"/>
                    </a:lnTo>
                    <a:lnTo>
                      <a:pt x="1635" y="2845"/>
                    </a:lnTo>
                    <a:lnTo>
                      <a:pt x="1618" y="2848"/>
                    </a:lnTo>
                    <a:lnTo>
                      <a:pt x="1602" y="2847"/>
                    </a:lnTo>
                    <a:lnTo>
                      <a:pt x="1588" y="2842"/>
                    </a:lnTo>
                    <a:lnTo>
                      <a:pt x="1574" y="2835"/>
                    </a:lnTo>
                    <a:lnTo>
                      <a:pt x="1562" y="2824"/>
                    </a:lnTo>
                    <a:lnTo>
                      <a:pt x="1552" y="2809"/>
                    </a:lnTo>
                    <a:lnTo>
                      <a:pt x="1545" y="2791"/>
                    </a:lnTo>
                    <a:lnTo>
                      <a:pt x="1540" y="2766"/>
                    </a:lnTo>
                    <a:lnTo>
                      <a:pt x="1538" y="2738"/>
                    </a:lnTo>
                    <a:lnTo>
                      <a:pt x="1538" y="2231"/>
                    </a:lnTo>
                    <a:close/>
                    <a:moveTo>
                      <a:pt x="2552" y="2216"/>
                    </a:moveTo>
                    <a:lnTo>
                      <a:pt x="2586" y="2218"/>
                    </a:lnTo>
                    <a:lnTo>
                      <a:pt x="2616" y="2225"/>
                    </a:lnTo>
                    <a:lnTo>
                      <a:pt x="2642" y="2238"/>
                    </a:lnTo>
                    <a:lnTo>
                      <a:pt x="2664" y="2254"/>
                    </a:lnTo>
                    <a:lnTo>
                      <a:pt x="2681" y="2274"/>
                    </a:lnTo>
                    <a:lnTo>
                      <a:pt x="2695" y="2299"/>
                    </a:lnTo>
                    <a:lnTo>
                      <a:pt x="2705" y="2327"/>
                    </a:lnTo>
                    <a:lnTo>
                      <a:pt x="2710" y="2359"/>
                    </a:lnTo>
                    <a:lnTo>
                      <a:pt x="2713" y="2394"/>
                    </a:lnTo>
                    <a:lnTo>
                      <a:pt x="2713" y="2549"/>
                    </a:lnTo>
                    <a:lnTo>
                      <a:pt x="2497" y="2549"/>
                    </a:lnTo>
                    <a:lnTo>
                      <a:pt x="2497" y="2663"/>
                    </a:lnTo>
                    <a:lnTo>
                      <a:pt x="2497" y="2680"/>
                    </a:lnTo>
                    <a:lnTo>
                      <a:pt x="2498" y="2695"/>
                    </a:lnTo>
                    <a:lnTo>
                      <a:pt x="2501" y="2710"/>
                    </a:lnTo>
                    <a:lnTo>
                      <a:pt x="2504" y="2723"/>
                    </a:lnTo>
                    <a:lnTo>
                      <a:pt x="2510" y="2734"/>
                    </a:lnTo>
                    <a:lnTo>
                      <a:pt x="2519" y="2742"/>
                    </a:lnTo>
                    <a:lnTo>
                      <a:pt x="2531" y="2746"/>
                    </a:lnTo>
                    <a:lnTo>
                      <a:pt x="2546" y="2748"/>
                    </a:lnTo>
                    <a:lnTo>
                      <a:pt x="2561" y="2746"/>
                    </a:lnTo>
                    <a:lnTo>
                      <a:pt x="2574" y="2742"/>
                    </a:lnTo>
                    <a:lnTo>
                      <a:pt x="2582" y="2735"/>
                    </a:lnTo>
                    <a:lnTo>
                      <a:pt x="2589" y="2725"/>
                    </a:lnTo>
                    <a:lnTo>
                      <a:pt x="2593" y="2713"/>
                    </a:lnTo>
                    <a:lnTo>
                      <a:pt x="2595" y="2699"/>
                    </a:lnTo>
                    <a:lnTo>
                      <a:pt x="2596" y="2682"/>
                    </a:lnTo>
                    <a:lnTo>
                      <a:pt x="2596" y="2663"/>
                    </a:lnTo>
                    <a:lnTo>
                      <a:pt x="2596" y="2621"/>
                    </a:lnTo>
                    <a:lnTo>
                      <a:pt x="2713" y="2621"/>
                    </a:lnTo>
                    <a:lnTo>
                      <a:pt x="2713" y="2666"/>
                    </a:lnTo>
                    <a:lnTo>
                      <a:pt x="2712" y="2700"/>
                    </a:lnTo>
                    <a:lnTo>
                      <a:pt x="2707" y="2731"/>
                    </a:lnTo>
                    <a:lnTo>
                      <a:pt x="2699" y="2759"/>
                    </a:lnTo>
                    <a:lnTo>
                      <a:pt x="2687" y="2784"/>
                    </a:lnTo>
                    <a:lnTo>
                      <a:pt x="2673" y="2805"/>
                    </a:lnTo>
                    <a:lnTo>
                      <a:pt x="2654" y="2822"/>
                    </a:lnTo>
                    <a:lnTo>
                      <a:pt x="2632" y="2836"/>
                    </a:lnTo>
                    <a:lnTo>
                      <a:pt x="2607" y="2847"/>
                    </a:lnTo>
                    <a:lnTo>
                      <a:pt x="2578" y="2852"/>
                    </a:lnTo>
                    <a:lnTo>
                      <a:pt x="2544" y="2855"/>
                    </a:lnTo>
                    <a:lnTo>
                      <a:pt x="2512" y="2852"/>
                    </a:lnTo>
                    <a:lnTo>
                      <a:pt x="2484" y="2845"/>
                    </a:lnTo>
                    <a:lnTo>
                      <a:pt x="2460" y="2835"/>
                    </a:lnTo>
                    <a:lnTo>
                      <a:pt x="2439" y="2820"/>
                    </a:lnTo>
                    <a:lnTo>
                      <a:pt x="2422" y="2801"/>
                    </a:lnTo>
                    <a:lnTo>
                      <a:pt x="2406" y="2780"/>
                    </a:lnTo>
                    <a:lnTo>
                      <a:pt x="2395" y="2756"/>
                    </a:lnTo>
                    <a:lnTo>
                      <a:pt x="2387" y="2728"/>
                    </a:lnTo>
                    <a:lnTo>
                      <a:pt x="2382" y="2699"/>
                    </a:lnTo>
                    <a:lnTo>
                      <a:pt x="2381" y="2666"/>
                    </a:lnTo>
                    <a:lnTo>
                      <a:pt x="2381" y="2394"/>
                    </a:lnTo>
                    <a:lnTo>
                      <a:pt x="2383" y="2360"/>
                    </a:lnTo>
                    <a:lnTo>
                      <a:pt x="2390" y="2328"/>
                    </a:lnTo>
                    <a:lnTo>
                      <a:pt x="2402" y="2301"/>
                    </a:lnTo>
                    <a:lnTo>
                      <a:pt x="2418" y="2276"/>
                    </a:lnTo>
                    <a:lnTo>
                      <a:pt x="2439" y="2255"/>
                    </a:lnTo>
                    <a:lnTo>
                      <a:pt x="2462" y="2238"/>
                    </a:lnTo>
                    <a:lnTo>
                      <a:pt x="2489" y="2226"/>
                    </a:lnTo>
                    <a:lnTo>
                      <a:pt x="2519" y="2218"/>
                    </a:lnTo>
                    <a:lnTo>
                      <a:pt x="2552" y="2216"/>
                    </a:lnTo>
                    <a:close/>
                    <a:moveTo>
                      <a:pt x="1971" y="2014"/>
                    </a:moveTo>
                    <a:lnTo>
                      <a:pt x="2085" y="2014"/>
                    </a:lnTo>
                    <a:lnTo>
                      <a:pt x="2085" y="2280"/>
                    </a:lnTo>
                    <a:lnTo>
                      <a:pt x="2101" y="2262"/>
                    </a:lnTo>
                    <a:lnTo>
                      <a:pt x="2119" y="2247"/>
                    </a:lnTo>
                    <a:lnTo>
                      <a:pt x="2140" y="2234"/>
                    </a:lnTo>
                    <a:lnTo>
                      <a:pt x="2162" y="2226"/>
                    </a:lnTo>
                    <a:lnTo>
                      <a:pt x="2185" y="2223"/>
                    </a:lnTo>
                    <a:lnTo>
                      <a:pt x="2211" y="2226"/>
                    </a:lnTo>
                    <a:lnTo>
                      <a:pt x="2232" y="2233"/>
                    </a:lnTo>
                    <a:lnTo>
                      <a:pt x="2250" y="2245"/>
                    </a:lnTo>
                    <a:lnTo>
                      <a:pt x="2266" y="2260"/>
                    </a:lnTo>
                    <a:lnTo>
                      <a:pt x="2276" y="2277"/>
                    </a:lnTo>
                    <a:lnTo>
                      <a:pt x="2285" y="2299"/>
                    </a:lnTo>
                    <a:lnTo>
                      <a:pt x="2291" y="2323"/>
                    </a:lnTo>
                    <a:lnTo>
                      <a:pt x="2294" y="2348"/>
                    </a:lnTo>
                    <a:lnTo>
                      <a:pt x="2295" y="2375"/>
                    </a:lnTo>
                    <a:lnTo>
                      <a:pt x="2295" y="2713"/>
                    </a:lnTo>
                    <a:lnTo>
                      <a:pt x="2294" y="2737"/>
                    </a:lnTo>
                    <a:lnTo>
                      <a:pt x="2291" y="2759"/>
                    </a:lnTo>
                    <a:lnTo>
                      <a:pt x="2285" y="2780"/>
                    </a:lnTo>
                    <a:lnTo>
                      <a:pt x="2277" y="2799"/>
                    </a:lnTo>
                    <a:lnTo>
                      <a:pt x="2266" y="2815"/>
                    </a:lnTo>
                    <a:lnTo>
                      <a:pt x="2252" y="2828"/>
                    </a:lnTo>
                    <a:lnTo>
                      <a:pt x="2235" y="2837"/>
                    </a:lnTo>
                    <a:lnTo>
                      <a:pt x="2216" y="2843"/>
                    </a:lnTo>
                    <a:lnTo>
                      <a:pt x="2192" y="2845"/>
                    </a:lnTo>
                    <a:lnTo>
                      <a:pt x="2168" y="2844"/>
                    </a:lnTo>
                    <a:lnTo>
                      <a:pt x="2146" y="2838"/>
                    </a:lnTo>
                    <a:lnTo>
                      <a:pt x="2125" y="2828"/>
                    </a:lnTo>
                    <a:lnTo>
                      <a:pt x="2104" y="2812"/>
                    </a:lnTo>
                    <a:lnTo>
                      <a:pt x="2085" y="2792"/>
                    </a:lnTo>
                    <a:lnTo>
                      <a:pt x="2085" y="2838"/>
                    </a:lnTo>
                    <a:lnTo>
                      <a:pt x="1971" y="2838"/>
                    </a:lnTo>
                    <a:lnTo>
                      <a:pt x="1971" y="2014"/>
                    </a:lnTo>
                    <a:close/>
                    <a:moveTo>
                      <a:pt x="1149" y="2014"/>
                    </a:moveTo>
                    <a:lnTo>
                      <a:pt x="1539" y="2014"/>
                    </a:lnTo>
                    <a:lnTo>
                      <a:pt x="1539" y="2134"/>
                    </a:lnTo>
                    <a:lnTo>
                      <a:pt x="1409" y="2134"/>
                    </a:lnTo>
                    <a:lnTo>
                      <a:pt x="1409" y="2838"/>
                    </a:lnTo>
                    <a:lnTo>
                      <a:pt x="1281" y="2838"/>
                    </a:lnTo>
                    <a:lnTo>
                      <a:pt x="1281" y="2134"/>
                    </a:lnTo>
                    <a:lnTo>
                      <a:pt x="1149" y="2134"/>
                    </a:lnTo>
                    <a:lnTo>
                      <a:pt x="1149" y="2014"/>
                    </a:lnTo>
                    <a:close/>
                    <a:moveTo>
                      <a:pt x="1920" y="1828"/>
                    </a:moveTo>
                    <a:lnTo>
                      <a:pt x="1843" y="1828"/>
                    </a:lnTo>
                    <a:lnTo>
                      <a:pt x="1767" y="1829"/>
                    </a:lnTo>
                    <a:lnTo>
                      <a:pt x="1692" y="1829"/>
                    </a:lnTo>
                    <a:lnTo>
                      <a:pt x="1619" y="1830"/>
                    </a:lnTo>
                    <a:lnTo>
                      <a:pt x="1551" y="1831"/>
                    </a:lnTo>
                    <a:lnTo>
                      <a:pt x="1486" y="1833"/>
                    </a:lnTo>
                    <a:lnTo>
                      <a:pt x="1425" y="1834"/>
                    </a:lnTo>
                    <a:lnTo>
                      <a:pt x="1370" y="1836"/>
                    </a:lnTo>
                    <a:lnTo>
                      <a:pt x="1323" y="1838"/>
                    </a:lnTo>
                    <a:lnTo>
                      <a:pt x="1283" y="1841"/>
                    </a:lnTo>
                    <a:lnTo>
                      <a:pt x="1236" y="1845"/>
                    </a:lnTo>
                    <a:lnTo>
                      <a:pt x="1195" y="1853"/>
                    </a:lnTo>
                    <a:lnTo>
                      <a:pt x="1158" y="1866"/>
                    </a:lnTo>
                    <a:lnTo>
                      <a:pt x="1126" y="1883"/>
                    </a:lnTo>
                    <a:lnTo>
                      <a:pt x="1098" y="1902"/>
                    </a:lnTo>
                    <a:lnTo>
                      <a:pt x="1075" y="1926"/>
                    </a:lnTo>
                    <a:lnTo>
                      <a:pt x="1054" y="1955"/>
                    </a:lnTo>
                    <a:lnTo>
                      <a:pt x="1037" y="1987"/>
                    </a:lnTo>
                    <a:lnTo>
                      <a:pt x="1023" y="2026"/>
                    </a:lnTo>
                    <a:lnTo>
                      <a:pt x="1012" y="2068"/>
                    </a:lnTo>
                    <a:lnTo>
                      <a:pt x="1004" y="2115"/>
                    </a:lnTo>
                    <a:lnTo>
                      <a:pt x="998" y="2168"/>
                    </a:lnTo>
                    <a:lnTo>
                      <a:pt x="993" y="2226"/>
                    </a:lnTo>
                    <a:lnTo>
                      <a:pt x="990" y="2290"/>
                    </a:lnTo>
                    <a:lnTo>
                      <a:pt x="988" y="2360"/>
                    </a:lnTo>
                    <a:lnTo>
                      <a:pt x="987" y="2434"/>
                    </a:lnTo>
                    <a:lnTo>
                      <a:pt x="988" y="2510"/>
                    </a:lnTo>
                    <a:lnTo>
                      <a:pt x="990" y="2579"/>
                    </a:lnTo>
                    <a:lnTo>
                      <a:pt x="993" y="2643"/>
                    </a:lnTo>
                    <a:lnTo>
                      <a:pt x="997" y="2701"/>
                    </a:lnTo>
                    <a:lnTo>
                      <a:pt x="1004" y="2753"/>
                    </a:lnTo>
                    <a:lnTo>
                      <a:pt x="1012" y="2801"/>
                    </a:lnTo>
                    <a:lnTo>
                      <a:pt x="1023" y="2844"/>
                    </a:lnTo>
                    <a:lnTo>
                      <a:pt x="1037" y="2882"/>
                    </a:lnTo>
                    <a:lnTo>
                      <a:pt x="1054" y="2915"/>
                    </a:lnTo>
                    <a:lnTo>
                      <a:pt x="1075" y="2943"/>
                    </a:lnTo>
                    <a:lnTo>
                      <a:pt x="1098" y="2968"/>
                    </a:lnTo>
                    <a:lnTo>
                      <a:pt x="1126" y="2987"/>
                    </a:lnTo>
                    <a:lnTo>
                      <a:pt x="1158" y="3004"/>
                    </a:lnTo>
                    <a:lnTo>
                      <a:pt x="1195" y="3015"/>
                    </a:lnTo>
                    <a:lnTo>
                      <a:pt x="1236" y="3025"/>
                    </a:lnTo>
                    <a:lnTo>
                      <a:pt x="1283" y="3029"/>
                    </a:lnTo>
                    <a:lnTo>
                      <a:pt x="1323" y="3032"/>
                    </a:lnTo>
                    <a:lnTo>
                      <a:pt x="1370" y="3034"/>
                    </a:lnTo>
                    <a:lnTo>
                      <a:pt x="1425" y="3035"/>
                    </a:lnTo>
                    <a:lnTo>
                      <a:pt x="1486" y="3038"/>
                    </a:lnTo>
                    <a:lnTo>
                      <a:pt x="1551" y="3039"/>
                    </a:lnTo>
                    <a:lnTo>
                      <a:pt x="1619" y="3040"/>
                    </a:lnTo>
                    <a:lnTo>
                      <a:pt x="1692" y="3041"/>
                    </a:lnTo>
                    <a:lnTo>
                      <a:pt x="1767" y="3041"/>
                    </a:lnTo>
                    <a:lnTo>
                      <a:pt x="1843" y="3042"/>
                    </a:lnTo>
                    <a:lnTo>
                      <a:pt x="1920" y="3042"/>
                    </a:lnTo>
                    <a:lnTo>
                      <a:pt x="1998" y="3042"/>
                    </a:lnTo>
                    <a:lnTo>
                      <a:pt x="2075" y="3041"/>
                    </a:lnTo>
                    <a:lnTo>
                      <a:pt x="2149" y="3041"/>
                    </a:lnTo>
                    <a:lnTo>
                      <a:pt x="2221" y="3040"/>
                    </a:lnTo>
                    <a:lnTo>
                      <a:pt x="2291" y="3039"/>
                    </a:lnTo>
                    <a:lnTo>
                      <a:pt x="2356" y="3038"/>
                    </a:lnTo>
                    <a:lnTo>
                      <a:pt x="2416" y="3035"/>
                    </a:lnTo>
                    <a:lnTo>
                      <a:pt x="2471" y="3034"/>
                    </a:lnTo>
                    <a:lnTo>
                      <a:pt x="2518" y="3032"/>
                    </a:lnTo>
                    <a:lnTo>
                      <a:pt x="2559" y="3029"/>
                    </a:lnTo>
                    <a:lnTo>
                      <a:pt x="2606" y="3025"/>
                    </a:lnTo>
                    <a:lnTo>
                      <a:pt x="2646" y="3015"/>
                    </a:lnTo>
                    <a:lnTo>
                      <a:pt x="2684" y="3004"/>
                    </a:lnTo>
                    <a:lnTo>
                      <a:pt x="2715" y="2987"/>
                    </a:lnTo>
                    <a:lnTo>
                      <a:pt x="2743" y="2968"/>
                    </a:lnTo>
                    <a:lnTo>
                      <a:pt x="2767" y="2943"/>
                    </a:lnTo>
                    <a:lnTo>
                      <a:pt x="2787" y="2915"/>
                    </a:lnTo>
                    <a:lnTo>
                      <a:pt x="2805" y="2882"/>
                    </a:lnTo>
                    <a:lnTo>
                      <a:pt x="2819" y="2844"/>
                    </a:lnTo>
                    <a:lnTo>
                      <a:pt x="2829" y="2802"/>
                    </a:lnTo>
                    <a:lnTo>
                      <a:pt x="2837" y="2755"/>
                    </a:lnTo>
                    <a:lnTo>
                      <a:pt x="2844" y="2701"/>
                    </a:lnTo>
                    <a:lnTo>
                      <a:pt x="2849" y="2643"/>
                    </a:lnTo>
                    <a:lnTo>
                      <a:pt x="2852" y="2580"/>
                    </a:lnTo>
                    <a:lnTo>
                      <a:pt x="2854" y="2510"/>
                    </a:lnTo>
                    <a:lnTo>
                      <a:pt x="2855" y="2434"/>
                    </a:lnTo>
                    <a:lnTo>
                      <a:pt x="2854" y="2360"/>
                    </a:lnTo>
                    <a:lnTo>
                      <a:pt x="2852" y="2290"/>
                    </a:lnTo>
                    <a:lnTo>
                      <a:pt x="2849" y="2227"/>
                    </a:lnTo>
                    <a:lnTo>
                      <a:pt x="2844" y="2169"/>
                    </a:lnTo>
                    <a:lnTo>
                      <a:pt x="2837" y="2115"/>
                    </a:lnTo>
                    <a:lnTo>
                      <a:pt x="2829" y="2068"/>
                    </a:lnTo>
                    <a:lnTo>
                      <a:pt x="2819" y="2026"/>
                    </a:lnTo>
                    <a:lnTo>
                      <a:pt x="2805" y="1987"/>
                    </a:lnTo>
                    <a:lnTo>
                      <a:pt x="2787" y="1955"/>
                    </a:lnTo>
                    <a:lnTo>
                      <a:pt x="2767" y="1927"/>
                    </a:lnTo>
                    <a:lnTo>
                      <a:pt x="2743" y="1902"/>
                    </a:lnTo>
                    <a:lnTo>
                      <a:pt x="2715" y="1883"/>
                    </a:lnTo>
                    <a:lnTo>
                      <a:pt x="2684" y="1866"/>
                    </a:lnTo>
                    <a:lnTo>
                      <a:pt x="2646" y="1853"/>
                    </a:lnTo>
                    <a:lnTo>
                      <a:pt x="2606" y="1845"/>
                    </a:lnTo>
                    <a:lnTo>
                      <a:pt x="2559" y="1841"/>
                    </a:lnTo>
                    <a:lnTo>
                      <a:pt x="2518" y="1838"/>
                    </a:lnTo>
                    <a:lnTo>
                      <a:pt x="2471" y="1836"/>
                    </a:lnTo>
                    <a:lnTo>
                      <a:pt x="2416" y="1834"/>
                    </a:lnTo>
                    <a:lnTo>
                      <a:pt x="2356" y="1833"/>
                    </a:lnTo>
                    <a:lnTo>
                      <a:pt x="2291" y="1831"/>
                    </a:lnTo>
                    <a:lnTo>
                      <a:pt x="2221" y="1830"/>
                    </a:lnTo>
                    <a:lnTo>
                      <a:pt x="2149" y="1829"/>
                    </a:lnTo>
                    <a:lnTo>
                      <a:pt x="2075" y="1829"/>
                    </a:lnTo>
                    <a:lnTo>
                      <a:pt x="1998" y="1828"/>
                    </a:lnTo>
                    <a:lnTo>
                      <a:pt x="1920" y="1828"/>
                    </a:lnTo>
                    <a:close/>
                    <a:moveTo>
                      <a:pt x="1848" y="1143"/>
                    </a:moveTo>
                    <a:lnTo>
                      <a:pt x="1864" y="1146"/>
                    </a:lnTo>
                    <a:lnTo>
                      <a:pt x="1878" y="1151"/>
                    </a:lnTo>
                    <a:lnTo>
                      <a:pt x="1887" y="1161"/>
                    </a:lnTo>
                    <a:lnTo>
                      <a:pt x="1894" y="1172"/>
                    </a:lnTo>
                    <a:lnTo>
                      <a:pt x="1899" y="1188"/>
                    </a:lnTo>
                    <a:lnTo>
                      <a:pt x="1900" y="1204"/>
                    </a:lnTo>
                    <a:lnTo>
                      <a:pt x="1900" y="1501"/>
                    </a:lnTo>
                    <a:lnTo>
                      <a:pt x="1898" y="1518"/>
                    </a:lnTo>
                    <a:lnTo>
                      <a:pt x="1894" y="1532"/>
                    </a:lnTo>
                    <a:lnTo>
                      <a:pt x="1887" y="1544"/>
                    </a:lnTo>
                    <a:lnTo>
                      <a:pt x="1877" y="1553"/>
                    </a:lnTo>
                    <a:lnTo>
                      <a:pt x="1865" y="1559"/>
                    </a:lnTo>
                    <a:lnTo>
                      <a:pt x="1850" y="1561"/>
                    </a:lnTo>
                    <a:lnTo>
                      <a:pt x="1835" y="1559"/>
                    </a:lnTo>
                    <a:lnTo>
                      <a:pt x="1822" y="1553"/>
                    </a:lnTo>
                    <a:lnTo>
                      <a:pt x="1813" y="1544"/>
                    </a:lnTo>
                    <a:lnTo>
                      <a:pt x="1805" y="1532"/>
                    </a:lnTo>
                    <a:lnTo>
                      <a:pt x="1800" y="1517"/>
                    </a:lnTo>
                    <a:lnTo>
                      <a:pt x="1799" y="1501"/>
                    </a:lnTo>
                    <a:lnTo>
                      <a:pt x="1799" y="1204"/>
                    </a:lnTo>
                    <a:lnTo>
                      <a:pt x="1800" y="1188"/>
                    </a:lnTo>
                    <a:lnTo>
                      <a:pt x="1805" y="1174"/>
                    </a:lnTo>
                    <a:lnTo>
                      <a:pt x="1810" y="1161"/>
                    </a:lnTo>
                    <a:lnTo>
                      <a:pt x="1821" y="1151"/>
                    </a:lnTo>
                    <a:lnTo>
                      <a:pt x="1833" y="1146"/>
                    </a:lnTo>
                    <a:lnTo>
                      <a:pt x="1848" y="1143"/>
                    </a:lnTo>
                    <a:close/>
                    <a:moveTo>
                      <a:pt x="2121" y="1028"/>
                    </a:moveTo>
                    <a:lnTo>
                      <a:pt x="2121" y="1561"/>
                    </a:lnTo>
                    <a:lnTo>
                      <a:pt x="2122" y="1583"/>
                    </a:lnTo>
                    <a:lnTo>
                      <a:pt x="2125" y="1605"/>
                    </a:lnTo>
                    <a:lnTo>
                      <a:pt x="2131" y="1624"/>
                    </a:lnTo>
                    <a:lnTo>
                      <a:pt x="2139" y="1642"/>
                    </a:lnTo>
                    <a:lnTo>
                      <a:pt x="2150" y="1656"/>
                    </a:lnTo>
                    <a:lnTo>
                      <a:pt x="2164" y="1666"/>
                    </a:lnTo>
                    <a:lnTo>
                      <a:pt x="2183" y="1673"/>
                    </a:lnTo>
                    <a:lnTo>
                      <a:pt x="2205" y="1675"/>
                    </a:lnTo>
                    <a:lnTo>
                      <a:pt x="2224" y="1673"/>
                    </a:lnTo>
                    <a:lnTo>
                      <a:pt x="2245" y="1668"/>
                    </a:lnTo>
                    <a:lnTo>
                      <a:pt x="2267" y="1658"/>
                    </a:lnTo>
                    <a:lnTo>
                      <a:pt x="2291" y="1643"/>
                    </a:lnTo>
                    <a:lnTo>
                      <a:pt x="2316" y="1622"/>
                    </a:lnTo>
                    <a:lnTo>
                      <a:pt x="2341" y="1595"/>
                    </a:lnTo>
                    <a:lnTo>
                      <a:pt x="2341" y="1666"/>
                    </a:lnTo>
                    <a:lnTo>
                      <a:pt x="2460" y="1666"/>
                    </a:lnTo>
                    <a:lnTo>
                      <a:pt x="2460" y="1028"/>
                    </a:lnTo>
                    <a:lnTo>
                      <a:pt x="2341" y="1028"/>
                    </a:lnTo>
                    <a:lnTo>
                      <a:pt x="2341" y="1512"/>
                    </a:lnTo>
                    <a:lnTo>
                      <a:pt x="2333" y="1522"/>
                    </a:lnTo>
                    <a:lnTo>
                      <a:pt x="2321" y="1532"/>
                    </a:lnTo>
                    <a:lnTo>
                      <a:pt x="2310" y="1543"/>
                    </a:lnTo>
                    <a:lnTo>
                      <a:pt x="2297" y="1551"/>
                    </a:lnTo>
                    <a:lnTo>
                      <a:pt x="2284" y="1558"/>
                    </a:lnTo>
                    <a:lnTo>
                      <a:pt x="2271" y="1560"/>
                    </a:lnTo>
                    <a:lnTo>
                      <a:pt x="2259" y="1558"/>
                    </a:lnTo>
                    <a:lnTo>
                      <a:pt x="2249" y="1552"/>
                    </a:lnTo>
                    <a:lnTo>
                      <a:pt x="2243" y="1543"/>
                    </a:lnTo>
                    <a:lnTo>
                      <a:pt x="2241" y="1531"/>
                    </a:lnTo>
                    <a:lnTo>
                      <a:pt x="2240" y="1517"/>
                    </a:lnTo>
                    <a:lnTo>
                      <a:pt x="2240" y="1028"/>
                    </a:lnTo>
                    <a:lnTo>
                      <a:pt x="2121" y="1028"/>
                    </a:lnTo>
                    <a:close/>
                    <a:moveTo>
                      <a:pt x="1850" y="1022"/>
                    </a:moveTo>
                    <a:lnTo>
                      <a:pt x="1817" y="1025"/>
                    </a:lnTo>
                    <a:lnTo>
                      <a:pt x="1786" y="1033"/>
                    </a:lnTo>
                    <a:lnTo>
                      <a:pt x="1759" y="1044"/>
                    </a:lnTo>
                    <a:lnTo>
                      <a:pt x="1735" y="1061"/>
                    </a:lnTo>
                    <a:lnTo>
                      <a:pt x="1715" y="1080"/>
                    </a:lnTo>
                    <a:lnTo>
                      <a:pt x="1699" y="1104"/>
                    </a:lnTo>
                    <a:lnTo>
                      <a:pt x="1687" y="1130"/>
                    </a:lnTo>
                    <a:lnTo>
                      <a:pt x="1679" y="1161"/>
                    </a:lnTo>
                    <a:lnTo>
                      <a:pt x="1677" y="1193"/>
                    </a:lnTo>
                    <a:lnTo>
                      <a:pt x="1677" y="1507"/>
                    </a:lnTo>
                    <a:lnTo>
                      <a:pt x="1679" y="1543"/>
                    </a:lnTo>
                    <a:lnTo>
                      <a:pt x="1686" y="1574"/>
                    </a:lnTo>
                    <a:lnTo>
                      <a:pt x="1696" y="1601"/>
                    </a:lnTo>
                    <a:lnTo>
                      <a:pt x="1711" y="1624"/>
                    </a:lnTo>
                    <a:lnTo>
                      <a:pt x="1730" y="1643"/>
                    </a:lnTo>
                    <a:lnTo>
                      <a:pt x="1755" y="1658"/>
                    </a:lnTo>
                    <a:lnTo>
                      <a:pt x="1782" y="1668"/>
                    </a:lnTo>
                    <a:lnTo>
                      <a:pt x="1814" y="1675"/>
                    </a:lnTo>
                    <a:lnTo>
                      <a:pt x="1850" y="1678"/>
                    </a:lnTo>
                    <a:lnTo>
                      <a:pt x="1881" y="1675"/>
                    </a:lnTo>
                    <a:lnTo>
                      <a:pt x="1911" y="1668"/>
                    </a:lnTo>
                    <a:lnTo>
                      <a:pt x="1937" y="1657"/>
                    </a:lnTo>
                    <a:lnTo>
                      <a:pt x="1961" y="1642"/>
                    </a:lnTo>
                    <a:lnTo>
                      <a:pt x="1982" y="1622"/>
                    </a:lnTo>
                    <a:lnTo>
                      <a:pt x="1998" y="1599"/>
                    </a:lnTo>
                    <a:lnTo>
                      <a:pt x="2011" y="1572"/>
                    </a:lnTo>
                    <a:lnTo>
                      <a:pt x="2018" y="1540"/>
                    </a:lnTo>
                    <a:lnTo>
                      <a:pt x="2021" y="1507"/>
                    </a:lnTo>
                    <a:lnTo>
                      <a:pt x="2021" y="1193"/>
                    </a:lnTo>
                    <a:lnTo>
                      <a:pt x="2018" y="1162"/>
                    </a:lnTo>
                    <a:lnTo>
                      <a:pt x="2011" y="1132"/>
                    </a:lnTo>
                    <a:lnTo>
                      <a:pt x="1998" y="1105"/>
                    </a:lnTo>
                    <a:lnTo>
                      <a:pt x="1982" y="1082"/>
                    </a:lnTo>
                    <a:lnTo>
                      <a:pt x="1961" y="1061"/>
                    </a:lnTo>
                    <a:lnTo>
                      <a:pt x="1937" y="1044"/>
                    </a:lnTo>
                    <a:lnTo>
                      <a:pt x="1911" y="1033"/>
                    </a:lnTo>
                    <a:lnTo>
                      <a:pt x="1881" y="1025"/>
                    </a:lnTo>
                    <a:lnTo>
                      <a:pt x="1850" y="1022"/>
                    </a:lnTo>
                    <a:close/>
                    <a:moveTo>
                      <a:pt x="1234" y="801"/>
                    </a:moveTo>
                    <a:lnTo>
                      <a:pt x="1394" y="1316"/>
                    </a:lnTo>
                    <a:lnTo>
                      <a:pt x="1394" y="1666"/>
                    </a:lnTo>
                    <a:lnTo>
                      <a:pt x="1527" y="1666"/>
                    </a:lnTo>
                    <a:lnTo>
                      <a:pt x="1527" y="1316"/>
                    </a:lnTo>
                    <a:lnTo>
                      <a:pt x="1682" y="801"/>
                    </a:lnTo>
                    <a:lnTo>
                      <a:pt x="1547" y="801"/>
                    </a:lnTo>
                    <a:lnTo>
                      <a:pt x="1461" y="1147"/>
                    </a:lnTo>
                    <a:lnTo>
                      <a:pt x="1369" y="801"/>
                    </a:lnTo>
                    <a:lnTo>
                      <a:pt x="1234" y="801"/>
                    </a:lnTo>
                    <a:close/>
                    <a:moveTo>
                      <a:pt x="1920" y="0"/>
                    </a:moveTo>
                    <a:lnTo>
                      <a:pt x="2037" y="3"/>
                    </a:lnTo>
                    <a:lnTo>
                      <a:pt x="2153" y="14"/>
                    </a:lnTo>
                    <a:lnTo>
                      <a:pt x="2266" y="31"/>
                    </a:lnTo>
                    <a:lnTo>
                      <a:pt x="2376" y="55"/>
                    </a:lnTo>
                    <a:lnTo>
                      <a:pt x="2486" y="85"/>
                    </a:lnTo>
                    <a:lnTo>
                      <a:pt x="2590" y="121"/>
                    </a:lnTo>
                    <a:lnTo>
                      <a:pt x="2694" y="163"/>
                    </a:lnTo>
                    <a:lnTo>
                      <a:pt x="2793" y="210"/>
                    </a:lnTo>
                    <a:lnTo>
                      <a:pt x="2890" y="263"/>
                    </a:lnTo>
                    <a:lnTo>
                      <a:pt x="2983" y="321"/>
                    </a:lnTo>
                    <a:lnTo>
                      <a:pt x="3072" y="384"/>
                    </a:lnTo>
                    <a:lnTo>
                      <a:pt x="3159" y="453"/>
                    </a:lnTo>
                    <a:lnTo>
                      <a:pt x="3240" y="525"/>
                    </a:lnTo>
                    <a:lnTo>
                      <a:pt x="3317" y="602"/>
                    </a:lnTo>
                    <a:lnTo>
                      <a:pt x="3389" y="683"/>
                    </a:lnTo>
                    <a:lnTo>
                      <a:pt x="3458" y="770"/>
                    </a:lnTo>
                    <a:lnTo>
                      <a:pt x="3521" y="859"/>
                    </a:lnTo>
                    <a:lnTo>
                      <a:pt x="3579" y="952"/>
                    </a:lnTo>
                    <a:lnTo>
                      <a:pt x="3632" y="1049"/>
                    </a:lnTo>
                    <a:lnTo>
                      <a:pt x="3679" y="1148"/>
                    </a:lnTo>
                    <a:lnTo>
                      <a:pt x="3721" y="1252"/>
                    </a:lnTo>
                    <a:lnTo>
                      <a:pt x="3757" y="1356"/>
                    </a:lnTo>
                    <a:lnTo>
                      <a:pt x="3787" y="1466"/>
                    </a:lnTo>
                    <a:lnTo>
                      <a:pt x="3811" y="1576"/>
                    </a:lnTo>
                    <a:lnTo>
                      <a:pt x="3827" y="1689"/>
                    </a:lnTo>
                    <a:lnTo>
                      <a:pt x="3837" y="1805"/>
                    </a:lnTo>
                    <a:lnTo>
                      <a:pt x="3841" y="1921"/>
                    </a:lnTo>
                    <a:lnTo>
                      <a:pt x="3837" y="2039"/>
                    </a:lnTo>
                    <a:lnTo>
                      <a:pt x="3827" y="2154"/>
                    </a:lnTo>
                    <a:lnTo>
                      <a:pt x="3811" y="2267"/>
                    </a:lnTo>
                    <a:lnTo>
                      <a:pt x="3787" y="2377"/>
                    </a:lnTo>
                    <a:lnTo>
                      <a:pt x="3757" y="2486"/>
                    </a:lnTo>
                    <a:lnTo>
                      <a:pt x="3721" y="2592"/>
                    </a:lnTo>
                    <a:lnTo>
                      <a:pt x="3679" y="2694"/>
                    </a:lnTo>
                    <a:lnTo>
                      <a:pt x="3632" y="2794"/>
                    </a:lnTo>
                    <a:lnTo>
                      <a:pt x="3579" y="2891"/>
                    </a:lnTo>
                    <a:lnTo>
                      <a:pt x="3521" y="2984"/>
                    </a:lnTo>
                    <a:lnTo>
                      <a:pt x="3458" y="3074"/>
                    </a:lnTo>
                    <a:lnTo>
                      <a:pt x="3389" y="3159"/>
                    </a:lnTo>
                    <a:lnTo>
                      <a:pt x="3317" y="3240"/>
                    </a:lnTo>
                    <a:lnTo>
                      <a:pt x="3240" y="3318"/>
                    </a:lnTo>
                    <a:lnTo>
                      <a:pt x="3159" y="3390"/>
                    </a:lnTo>
                    <a:lnTo>
                      <a:pt x="3072" y="3459"/>
                    </a:lnTo>
                    <a:lnTo>
                      <a:pt x="2983" y="3522"/>
                    </a:lnTo>
                    <a:lnTo>
                      <a:pt x="2890" y="3580"/>
                    </a:lnTo>
                    <a:lnTo>
                      <a:pt x="2793" y="3632"/>
                    </a:lnTo>
                    <a:lnTo>
                      <a:pt x="2694" y="3680"/>
                    </a:lnTo>
                    <a:lnTo>
                      <a:pt x="2590" y="3722"/>
                    </a:lnTo>
                    <a:lnTo>
                      <a:pt x="2486" y="3758"/>
                    </a:lnTo>
                    <a:lnTo>
                      <a:pt x="2376" y="3787"/>
                    </a:lnTo>
                    <a:lnTo>
                      <a:pt x="2266" y="3811"/>
                    </a:lnTo>
                    <a:lnTo>
                      <a:pt x="2153" y="3828"/>
                    </a:lnTo>
                    <a:lnTo>
                      <a:pt x="2037" y="3839"/>
                    </a:lnTo>
                    <a:lnTo>
                      <a:pt x="1921" y="3842"/>
                    </a:lnTo>
                    <a:lnTo>
                      <a:pt x="1920" y="3842"/>
                    </a:lnTo>
                    <a:lnTo>
                      <a:pt x="1803" y="3839"/>
                    </a:lnTo>
                    <a:lnTo>
                      <a:pt x="1688" y="3828"/>
                    </a:lnTo>
                    <a:lnTo>
                      <a:pt x="1575" y="3811"/>
                    </a:lnTo>
                    <a:lnTo>
                      <a:pt x="1465" y="3787"/>
                    </a:lnTo>
                    <a:lnTo>
                      <a:pt x="1356" y="3758"/>
                    </a:lnTo>
                    <a:lnTo>
                      <a:pt x="1250" y="3722"/>
                    </a:lnTo>
                    <a:lnTo>
                      <a:pt x="1148" y="3680"/>
                    </a:lnTo>
                    <a:lnTo>
                      <a:pt x="1048" y="3632"/>
                    </a:lnTo>
                    <a:lnTo>
                      <a:pt x="951" y="3580"/>
                    </a:lnTo>
                    <a:lnTo>
                      <a:pt x="858" y="3522"/>
                    </a:lnTo>
                    <a:lnTo>
                      <a:pt x="768" y="3459"/>
                    </a:lnTo>
                    <a:lnTo>
                      <a:pt x="683" y="3390"/>
                    </a:lnTo>
                    <a:lnTo>
                      <a:pt x="602" y="3318"/>
                    </a:lnTo>
                    <a:lnTo>
                      <a:pt x="524" y="3240"/>
                    </a:lnTo>
                    <a:lnTo>
                      <a:pt x="452" y="3159"/>
                    </a:lnTo>
                    <a:lnTo>
                      <a:pt x="383" y="3074"/>
                    </a:lnTo>
                    <a:lnTo>
                      <a:pt x="320" y="2984"/>
                    </a:lnTo>
                    <a:lnTo>
                      <a:pt x="262" y="2891"/>
                    </a:lnTo>
                    <a:lnTo>
                      <a:pt x="210" y="2794"/>
                    </a:lnTo>
                    <a:lnTo>
                      <a:pt x="162" y="2694"/>
                    </a:lnTo>
                    <a:lnTo>
                      <a:pt x="120" y="2592"/>
                    </a:lnTo>
                    <a:lnTo>
                      <a:pt x="84" y="2486"/>
                    </a:lnTo>
                    <a:lnTo>
                      <a:pt x="55" y="2377"/>
                    </a:lnTo>
                    <a:lnTo>
                      <a:pt x="31" y="2267"/>
                    </a:lnTo>
                    <a:lnTo>
                      <a:pt x="14" y="2154"/>
                    </a:lnTo>
                    <a:lnTo>
                      <a:pt x="3" y="2039"/>
                    </a:lnTo>
                    <a:lnTo>
                      <a:pt x="0" y="1922"/>
                    </a:lnTo>
                    <a:lnTo>
                      <a:pt x="0" y="1920"/>
                    </a:lnTo>
                    <a:lnTo>
                      <a:pt x="3" y="1805"/>
                    </a:lnTo>
                    <a:lnTo>
                      <a:pt x="14" y="1689"/>
                    </a:lnTo>
                    <a:lnTo>
                      <a:pt x="31" y="1576"/>
                    </a:lnTo>
                    <a:lnTo>
                      <a:pt x="55" y="1466"/>
                    </a:lnTo>
                    <a:lnTo>
                      <a:pt x="84" y="1356"/>
                    </a:lnTo>
                    <a:lnTo>
                      <a:pt x="120" y="1252"/>
                    </a:lnTo>
                    <a:lnTo>
                      <a:pt x="162" y="1148"/>
                    </a:lnTo>
                    <a:lnTo>
                      <a:pt x="210" y="1049"/>
                    </a:lnTo>
                    <a:lnTo>
                      <a:pt x="262" y="952"/>
                    </a:lnTo>
                    <a:lnTo>
                      <a:pt x="320" y="859"/>
                    </a:lnTo>
                    <a:lnTo>
                      <a:pt x="383" y="770"/>
                    </a:lnTo>
                    <a:lnTo>
                      <a:pt x="452" y="683"/>
                    </a:lnTo>
                    <a:lnTo>
                      <a:pt x="524" y="602"/>
                    </a:lnTo>
                    <a:lnTo>
                      <a:pt x="602" y="525"/>
                    </a:lnTo>
                    <a:lnTo>
                      <a:pt x="683" y="453"/>
                    </a:lnTo>
                    <a:lnTo>
                      <a:pt x="768" y="384"/>
                    </a:lnTo>
                    <a:lnTo>
                      <a:pt x="858" y="321"/>
                    </a:lnTo>
                    <a:lnTo>
                      <a:pt x="951" y="263"/>
                    </a:lnTo>
                    <a:lnTo>
                      <a:pt x="1048" y="210"/>
                    </a:lnTo>
                    <a:lnTo>
                      <a:pt x="1148" y="163"/>
                    </a:lnTo>
                    <a:lnTo>
                      <a:pt x="1250" y="121"/>
                    </a:lnTo>
                    <a:lnTo>
                      <a:pt x="1356" y="85"/>
                    </a:lnTo>
                    <a:lnTo>
                      <a:pt x="1465" y="55"/>
                    </a:lnTo>
                    <a:lnTo>
                      <a:pt x="1575" y="31"/>
                    </a:lnTo>
                    <a:lnTo>
                      <a:pt x="1688" y="14"/>
                    </a:lnTo>
                    <a:lnTo>
                      <a:pt x="1803" y="3"/>
                    </a:lnTo>
                    <a:lnTo>
                      <a:pt x="19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>
                  <a:latin typeface="+mn-lt"/>
                </a:endParaRPr>
              </a:p>
            </p:txBody>
          </p:sp>
        </p:grpSp>
      </p:grpSp>
      <p:sp>
        <p:nvSpPr>
          <p:cNvPr id="19" name="GDV_Unfallforschung"/>
          <p:cNvSpPr>
            <a:spLocks noChangeAspect="1" noEditPoints="1"/>
          </p:cNvSpPr>
          <p:nvPr userDrawn="1"/>
        </p:nvSpPr>
        <p:spPr bwMode="auto">
          <a:xfrm>
            <a:off x="10092194" y="2132856"/>
            <a:ext cx="1436121" cy="2880717"/>
          </a:xfrm>
          <a:custGeom>
            <a:avLst/>
            <a:gdLst>
              <a:gd name="T0" fmla="*/ 91 w 363"/>
              <a:gd name="T1" fmla="*/ 154 h 726"/>
              <a:gd name="T2" fmla="*/ 31 w 363"/>
              <a:gd name="T3" fmla="*/ 431 h 726"/>
              <a:gd name="T4" fmla="*/ 76 w 363"/>
              <a:gd name="T5" fmla="*/ 161 h 726"/>
              <a:gd name="T6" fmla="*/ 65 w 363"/>
              <a:gd name="T7" fmla="*/ 280 h 726"/>
              <a:gd name="T8" fmla="*/ 65 w 363"/>
              <a:gd name="T9" fmla="*/ 303 h 726"/>
              <a:gd name="T10" fmla="*/ 136 w 363"/>
              <a:gd name="T11" fmla="*/ 45 h 726"/>
              <a:gd name="T12" fmla="*/ 227 w 363"/>
              <a:gd name="T13" fmla="*/ 45 h 726"/>
              <a:gd name="T14" fmla="*/ 182 w 363"/>
              <a:gd name="T15" fmla="*/ 121 h 726"/>
              <a:gd name="T16" fmla="*/ 136 w 363"/>
              <a:gd name="T17" fmla="*/ 45 h 726"/>
              <a:gd name="T18" fmla="*/ 136 w 363"/>
              <a:gd name="T19" fmla="*/ 574 h 726"/>
              <a:gd name="T20" fmla="*/ 136 w 363"/>
              <a:gd name="T21" fmla="*/ 544 h 726"/>
              <a:gd name="T22" fmla="*/ 161 w 363"/>
              <a:gd name="T23" fmla="*/ 707 h 726"/>
              <a:gd name="T24" fmla="*/ 106 w 363"/>
              <a:gd name="T25" fmla="*/ 393 h 726"/>
              <a:gd name="T26" fmla="*/ 174 w 363"/>
              <a:gd name="T27" fmla="*/ 453 h 726"/>
              <a:gd name="T28" fmla="*/ 182 w 363"/>
              <a:gd name="T29" fmla="*/ 317 h 726"/>
              <a:gd name="T30" fmla="*/ 106 w 363"/>
              <a:gd name="T31" fmla="*/ 148 h 726"/>
              <a:gd name="T32" fmla="*/ 257 w 363"/>
              <a:gd name="T33" fmla="*/ 148 h 726"/>
              <a:gd name="T34" fmla="*/ 182 w 363"/>
              <a:gd name="T35" fmla="*/ 317 h 726"/>
              <a:gd name="T36" fmla="*/ 182 w 363"/>
              <a:gd name="T37" fmla="*/ 280 h 726"/>
              <a:gd name="T38" fmla="*/ 182 w 363"/>
              <a:gd name="T39" fmla="*/ 174 h 726"/>
              <a:gd name="T40" fmla="*/ 144 w 363"/>
              <a:gd name="T41" fmla="*/ 227 h 726"/>
              <a:gd name="T42" fmla="*/ 182 w 363"/>
              <a:gd name="T43" fmla="*/ 227 h 726"/>
              <a:gd name="T44" fmla="*/ 182 w 363"/>
              <a:gd name="T45" fmla="*/ 265 h 726"/>
              <a:gd name="T46" fmla="*/ 144 w 363"/>
              <a:gd name="T47" fmla="*/ 227 h 726"/>
              <a:gd name="T48" fmla="*/ 227 w 363"/>
              <a:gd name="T49" fmla="*/ 544 h 726"/>
              <a:gd name="T50" fmla="*/ 227 w 363"/>
              <a:gd name="T51" fmla="*/ 574 h 726"/>
              <a:gd name="T52" fmla="*/ 203 w 363"/>
              <a:gd name="T53" fmla="*/ 707 h 726"/>
              <a:gd name="T54" fmla="*/ 242 w 363"/>
              <a:gd name="T55" fmla="*/ 393 h 726"/>
              <a:gd name="T56" fmla="*/ 257 w 363"/>
              <a:gd name="T57" fmla="*/ 726 h 726"/>
              <a:gd name="T58" fmla="*/ 182 w 363"/>
              <a:gd name="T59" fmla="*/ 439 h 726"/>
              <a:gd name="T60" fmla="*/ 121 w 363"/>
              <a:gd name="T61" fmla="*/ 329 h 726"/>
              <a:gd name="T62" fmla="*/ 242 w 363"/>
              <a:gd name="T63" fmla="*/ 329 h 726"/>
              <a:gd name="T64" fmla="*/ 182 w 363"/>
              <a:gd name="T65" fmla="*/ 439 h 726"/>
              <a:gd name="T66" fmla="*/ 299 w 363"/>
              <a:gd name="T67" fmla="*/ 303 h 726"/>
              <a:gd name="T68" fmla="*/ 299 w 363"/>
              <a:gd name="T69" fmla="*/ 280 h 726"/>
              <a:gd name="T70" fmla="*/ 288 w 363"/>
              <a:gd name="T71" fmla="*/ 161 h 726"/>
              <a:gd name="T72" fmla="*/ 332 w 363"/>
              <a:gd name="T73" fmla="*/ 431 h 726"/>
              <a:gd name="T74" fmla="*/ 272 w 363"/>
              <a:gd name="T75" fmla="*/ 154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3" h="726">
                <a:moveTo>
                  <a:pt x="76" y="161"/>
                </a:moveTo>
                <a:cubicBezTo>
                  <a:pt x="81" y="159"/>
                  <a:pt x="86" y="156"/>
                  <a:pt x="91" y="154"/>
                </a:cubicBezTo>
                <a:cubicBezTo>
                  <a:pt x="91" y="308"/>
                  <a:pt x="91" y="308"/>
                  <a:pt x="91" y="308"/>
                </a:cubicBezTo>
                <a:cubicBezTo>
                  <a:pt x="31" y="431"/>
                  <a:pt x="31" y="431"/>
                  <a:pt x="31" y="431"/>
                </a:cubicBezTo>
                <a:cubicBezTo>
                  <a:pt x="21" y="425"/>
                  <a:pt x="10" y="419"/>
                  <a:pt x="0" y="412"/>
                </a:cubicBezTo>
                <a:lnTo>
                  <a:pt x="76" y="161"/>
                </a:lnTo>
                <a:close/>
                <a:moveTo>
                  <a:pt x="76" y="291"/>
                </a:moveTo>
                <a:cubicBezTo>
                  <a:pt x="76" y="285"/>
                  <a:pt x="71" y="280"/>
                  <a:pt x="65" y="280"/>
                </a:cubicBezTo>
                <a:cubicBezTo>
                  <a:pt x="58" y="280"/>
                  <a:pt x="53" y="285"/>
                  <a:pt x="53" y="291"/>
                </a:cubicBezTo>
                <a:cubicBezTo>
                  <a:pt x="53" y="297"/>
                  <a:pt x="58" y="303"/>
                  <a:pt x="65" y="303"/>
                </a:cubicBezTo>
                <a:cubicBezTo>
                  <a:pt x="71" y="303"/>
                  <a:pt x="76" y="297"/>
                  <a:pt x="76" y="291"/>
                </a:cubicBezTo>
                <a:close/>
                <a:moveTo>
                  <a:pt x="136" y="45"/>
                </a:moveTo>
                <a:cubicBezTo>
                  <a:pt x="136" y="20"/>
                  <a:pt x="157" y="0"/>
                  <a:pt x="182" y="0"/>
                </a:cubicBezTo>
                <a:cubicBezTo>
                  <a:pt x="207" y="0"/>
                  <a:pt x="227" y="20"/>
                  <a:pt x="227" y="45"/>
                </a:cubicBezTo>
                <a:cubicBezTo>
                  <a:pt x="227" y="76"/>
                  <a:pt x="227" y="76"/>
                  <a:pt x="227" y="76"/>
                </a:cubicBezTo>
                <a:cubicBezTo>
                  <a:pt x="227" y="101"/>
                  <a:pt x="207" y="121"/>
                  <a:pt x="182" y="121"/>
                </a:cubicBezTo>
                <a:cubicBezTo>
                  <a:pt x="157" y="121"/>
                  <a:pt x="136" y="101"/>
                  <a:pt x="136" y="76"/>
                </a:cubicBezTo>
                <a:lnTo>
                  <a:pt x="136" y="45"/>
                </a:lnTo>
                <a:close/>
                <a:moveTo>
                  <a:pt x="121" y="559"/>
                </a:moveTo>
                <a:cubicBezTo>
                  <a:pt x="121" y="568"/>
                  <a:pt x="128" y="574"/>
                  <a:pt x="136" y="574"/>
                </a:cubicBezTo>
                <a:cubicBezTo>
                  <a:pt x="145" y="574"/>
                  <a:pt x="152" y="568"/>
                  <a:pt x="152" y="559"/>
                </a:cubicBezTo>
                <a:cubicBezTo>
                  <a:pt x="152" y="551"/>
                  <a:pt x="145" y="544"/>
                  <a:pt x="136" y="544"/>
                </a:cubicBezTo>
                <a:cubicBezTo>
                  <a:pt x="128" y="544"/>
                  <a:pt x="121" y="551"/>
                  <a:pt x="121" y="559"/>
                </a:cubicBezTo>
                <a:close/>
                <a:moveTo>
                  <a:pt x="161" y="707"/>
                </a:moveTo>
                <a:cubicBezTo>
                  <a:pt x="146" y="719"/>
                  <a:pt x="127" y="726"/>
                  <a:pt x="106" y="726"/>
                </a:cubicBezTo>
                <a:cubicBezTo>
                  <a:pt x="106" y="393"/>
                  <a:pt x="106" y="393"/>
                  <a:pt x="106" y="393"/>
                </a:cubicBezTo>
                <a:cubicBezTo>
                  <a:pt x="121" y="393"/>
                  <a:pt x="121" y="393"/>
                  <a:pt x="121" y="393"/>
                </a:cubicBezTo>
                <a:cubicBezTo>
                  <a:pt x="174" y="453"/>
                  <a:pt x="174" y="453"/>
                  <a:pt x="174" y="453"/>
                </a:cubicBezTo>
                <a:lnTo>
                  <a:pt x="161" y="707"/>
                </a:lnTo>
                <a:close/>
                <a:moveTo>
                  <a:pt x="182" y="317"/>
                </a:moveTo>
                <a:cubicBezTo>
                  <a:pt x="156" y="317"/>
                  <a:pt x="131" y="315"/>
                  <a:pt x="106" y="311"/>
                </a:cubicBezTo>
                <a:cubicBezTo>
                  <a:pt x="106" y="148"/>
                  <a:pt x="106" y="148"/>
                  <a:pt x="106" y="148"/>
                </a:cubicBezTo>
                <a:cubicBezTo>
                  <a:pt x="130" y="140"/>
                  <a:pt x="155" y="136"/>
                  <a:pt x="182" y="136"/>
                </a:cubicBezTo>
                <a:cubicBezTo>
                  <a:pt x="208" y="136"/>
                  <a:pt x="234" y="140"/>
                  <a:pt x="257" y="148"/>
                </a:cubicBezTo>
                <a:cubicBezTo>
                  <a:pt x="257" y="311"/>
                  <a:pt x="257" y="311"/>
                  <a:pt x="257" y="311"/>
                </a:cubicBezTo>
                <a:cubicBezTo>
                  <a:pt x="233" y="315"/>
                  <a:pt x="208" y="317"/>
                  <a:pt x="182" y="317"/>
                </a:cubicBezTo>
                <a:close/>
                <a:moveTo>
                  <a:pt x="129" y="227"/>
                </a:moveTo>
                <a:cubicBezTo>
                  <a:pt x="129" y="256"/>
                  <a:pt x="153" y="280"/>
                  <a:pt x="182" y="280"/>
                </a:cubicBezTo>
                <a:cubicBezTo>
                  <a:pt x="211" y="280"/>
                  <a:pt x="235" y="256"/>
                  <a:pt x="235" y="227"/>
                </a:cubicBezTo>
                <a:cubicBezTo>
                  <a:pt x="235" y="197"/>
                  <a:pt x="211" y="174"/>
                  <a:pt x="182" y="174"/>
                </a:cubicBezTo>
                <a:cubicBezTo>
                  <a:pt x="153" y="174"/>
                  <a:pt x="129" y="197"/>
                  <a:pt x="129" y="227"/>
                </a:cubicBezTo>
                <a:close/>
                <a:moveTo>
                  <a:pt x="144" y="227"/>
                </a:moveTo>
                <a:cubicBezTo>
                  <a:pt x="144" y="206"/>
                  <a:pt x="161" y="189"/>
                  <a:pt x="182" y="189"/>
                </a:cubicBezTo>
                <a:cubicBezTo>
                  <a:pt x="182" y="227"/>
                  <a:pt x="182" y="227"/>
                  <a:pt x="182" y="227"/>
                </a:cubicBezTo>
                <a:cubicBezTo>
                  <a:pt x="220" y="227"/>
                  <a:pt x="220" y="227"/>
                  <a:pt x="220" y="227"/>
                </a:cubicBezTo>
                <a:cubicBezTo>
                  <a:pt x="220" y="248"/>
                  <a:pt x="203" y="265"/>
                  <a:pt x="182" y="265"/>
                </a:cubicBezTo>
                <a:cubicBezTo>
                  <a:pt x="182" y="227"/>
                  <a:pt x="182" y="227"/>
                  <a:pt x="182" y="227"/>
                </a:cubicBezTo>
                <a:lnTo>
                  <a:pt x="144" y="227"/>
                </a:lnTo>
                <a:close/>
                <a:moveTo>
                  <a:pt x="242" y="559"/>
                </a:moveTo>
                <a:cubicBezTo>
                  <a:pt x="242" y="551"/>
                  <a:pt x="235" y="544"/>
                  <a:pt x="227" y="544"/>
                </a:cubicBezTo>
                <a:cubicBezTo>
                  <a:pt x="219" y="544"/>
                  <a:pt x="212" y="551"/>
                  <a:pt x="212" y="559"/>
                </a:cubicBezTo>
                <a:cubicBezTo>
                  <a:pt x="212" y="568"/>
                  <a:pt x="219" y="574"/>
                  <a:pt x="227" y="574"/>
                </a:cubicBezTo>
                <a:cubicBezTo>
                  <a:pt x="235" y="574"/>
                  <a:pt x="242" y="568"/>
                  <a:pt x="242" y="559"/>
                </a:cubicBezTo>
                <a:close/>
                <a:moveTo>
                  <a:pt x="203" y="707"/>
                </a:moveTo>
                <a:cubicBezTo>
                  <a:pt x="189" y="453"/>
                  <a:pt x="189" y="453"/>
                  <a:pt x="189" y="453"/>
                </a:cubicBezTo>
                <a:cubicBezTo>
                  <a:pt x="242" y="393"/>
                  <a:pt x="242" y="393"/>
                  <a:pt x="242" y="393"/>
                </a:cubicBezTo>
                <a:cubicBezTo>
                  <a:pt x="257" y="393"/>
                  <a:pt x="257" y="393"/>
                  <a:pt x="257" y="393"/>
                </a:cubicBezTo>
                <a:cubicBezTo>
                  <a:pt x="257" y="726"/>
                  <a:pt x="257" y="726"/>
                  <a:pt x="257" y="726"/>
                </a:cubicBezTo>
                <a:cubicBezTo>
                  <a:pt x="237" y="726"/>
                  <a:pt x="218" y="719"/>
                  <a:pt x="203" y="707"/>
                </a:cubicBezTo>
                <a:close/>
                <a:moveTo>
                  <a:pt x="182" y="439"/>
                </a:moveTo>
                <a:cubicBezTo>
                  <a:pt x="121" y="370"/>
                  <a:pt x="121" y="370"/>
                  <a:pt x="121" y="370"/>
                </a:cubicBezTo>
                <a:cubicBezTo>
                  <a:pt x="121" y="329"/>
                  <a:pt x="121" y="329"/>
                  <a:pt x="121" y="329"/>
                </a:cubicBezTo>
                <a:cubicBezTo>
                  <a:pt x="141" y="331"/>
                  <a:pt x="161" y="333"/>
                  <a:pt x="182" y="333"/>
                </a:cubicBezTo>
                <a:cubicBezTo>
                  <a:pt x="202" y="333"/>
                  <a:pt x="222" y="331"/>
                  <a:pt x="242" y="329"/>
                </a:cubicBezTo>
                <a:cubicBezTo>
                  <a:pt x="242" y="370"/>
                  <a:pt x="242" y="370"/>
                  <a:pt x="242" y="370"/>
                </a:cubicBezTo>
                <a:lnTo>
                  <a:pt x="182" y="439"/>
                </a:lnTo>
                <a:close/>
                <a:moveTo>
                  <a:pt x="288" y="291"/>
                </a:moveTo>
                <a:cubicBezTo>
                  <a:pt x="288" y="297"/>
                  <a:pt x="293" y="303"/>
                  <a:pt x="299" y="303"/>
                </a:cubicBezTo>
                <a:cubicBezTo>
                  <a:pt x="305" y="303"/>
                  <a:pt x="310" y="297"/>
                  <a:pt x="310" y="291"/>
                </a:cubicBezTo>
                <a:cubicBezTo>
                  <a:pt x="310" y="285"/>
                  <a:pt x="305" y="280"/>
                  <a:pt x="299" y="280"/>
                </a:cubicBezTo>
                <a:cubicBezTo>
                  <a:pt x="293" y="280"/>
                  <a:pt x="288" y="285"/>
                  <a:pt x="288" y="291"/>
                </a:cubicBezTo>
                <a:close/>
                <a:moveTo>
                  <a:pt x="288" y="161"/>
                </a:moveTo>
                <a:cubicBezTo>
                  <a:pt x="363" y="412"/>
                  <a:pt x="363" y="412"/>
                  <a:pt x="363" y="412"/>
                </a:cubicBezTo>
                <a:cubicBezTo>
                  <a:pt x="353" y="419"/>
                  <a:pt x="343" y="425"/>
                  <a:pt x="332" y="431"/>
                </a:cubicBezTo>
                <a:cubicBezTo>
                  <a:pt x="272" y="308"/>
                  <a:pt x="272" y="308"/>
                  <a:pt x="272" y="308"/>
                </a:cubicBezTo>
                <a:cubicBezTo>
                  <a:pt x="272" y="154"/>
                  <a:pt x="272" y="154"/>
                  <a:pt x="272" y="154"/>
                </a:cubicBezTo>
                <a:cubicBezTo>
                  <a:pt x="278" y="156"/>
                  <a:pt x="283" y="159"/>
                  <a:pt x="288" y="1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0" name="object 5"/>
          <p:cNvSpPr txBox="1"/>
          <p:nvPr userDrawn="1"/>
        </p:nvSpPr>
        <p:spPr>
          <a:xfrm>
            <a:off x="684981" y="5373216"/>
            <a:ext cx="2388270" cy="108000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>
            <a:noAutofit/>
          </a:bodyPr>
          <a:lstStyle/>
          <a:p>
            <a:pPr marL="12700" marR="6350">
              <a:lnSpc>
                <a:spcPct val="109000"/>
              </a:lnSpc>
            </a:pPr>
            <a:r>
              <a:rPr lang="de-DE" sz="1300" b="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Unfallforschung der Versicherer</a:t>
            </a:r>
          </a:p>
          <a:p>
            <a:pPr marL="12700" marR="6350">
              <a:lnSpc>
                <a:spcPct val="109000"/>
              </a:lnSpc>
            </a:pPr>
            <a:r>
              <a:rPr sz="1300" b="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Wilhelm</a:t>
            </a:r>
            <a:r>
              <a:rPr sz="1300" b="0" spc="5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s</a:t>
            </a:r>
            <a:r>
              <a:rPr sz="1300" b="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t</a:t>
            </a:r>
            <a:r>
              <a:rPr sz="1300" b="0" spc="-5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r</a:t>
            </a:r>
            <a:r>
              <a:rPr sz="1300" b="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aß</a:t>
            </a:r>
            <a:r>
              <a:rPr sz="1300" b="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e</a:t>
            </a:r>
            <a:r>
              <a:rPr sz="1300" b="0" spc="25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 </a:t>
            </a:r>
            <a:r>
              <a:rPr sz="1300" b="0" spc="-10" dirty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4</a:t>
            </a:r>
            <a:r>
              <a:rPr sz="1300" b="0" dirty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3</a:t>
            </a:r>
            <a:r>
              <a:rPr sz="1300" b="0" spc="25" dirty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 </a:t>
            </a:r>
            <a:r>
              <a:rPr sz="1300" b="0" dirty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/</a:t>
            </a:r>
            <a:r>
              <a:rPr sz="1300" b="0" spc="25" dirty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 </a:t>
            </a:r>
            <a:r>
              <a:rPr sz="1300" b="0" spc="-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4</a:t>
            </a:r>
            <a:r>
              <a:rPr sz="1300" b="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3G</a:t>
            </a:r>
            <a:endParaRPr lang="de-DE" sz="1300" b="0" spc="10" dirty="0" smtClean="0">
              <a:ln>
                <a:noFill/>
              </a:ln>
              <a:solidFill>
                <a:srgbClr val="231F20"/>
              </a:solidFill>
              <a:latin typeface="+mn-lt"/>
              <a:cs typeface="GDVtype Light"/>
            </a:endParaRPr>
          </a:p>
          <a:p>
            <a:pPr marL="12700" marR="6350">
              <a:lnSpc>
                <a:spcPct val="109000"/>
              </a:lnSpc>
            </a:pPr>
            <a:r>
              <a:rPr sz="1300" b="0" spc="-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1</a:t>
            </a:r>
            <a:r>
              <a:rPr sz="1300" b="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0</a:t>
            </a:r>
            <a:r>
              <a:rPr sz="1300" b="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1</a:t>
            </a:r>
            <a:r>
              <a:rPr sz="1300" b="0" spc="-25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1</a:t>
            </a:r>
            <a:r>
              <a:rPr sz="1300" b="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7</a:t>
            </a:r>
            <a:r>
              <a:rPr sz="1300" b="0" spc="25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 </a:t>
            </a:r>
            <a:r>
              <a:rPr sz="1300" b="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cs typeface="GDVtype Light"/>
              </a:rPr>
              <a:t>Berlin</a:t>
            </a:r>
            <a:endParaRPr lang="de-DE" sz="1300" b="0" spc="10" dirty="0" smtClean="0">
              <a:ln>
                <a:noFill/>
              </a:ln>
              <a:solidFill>
                <a:srgbClr val="231F20"/>
              </a:solidFill>
              <a:latin typeface="+mn-lt"/>
              <a:cs typeface="GDVtype Light"/>
            </a:endParaRPr>
          </a:p>
          <a:p>
            <a:pPr marL="12700" marR="6350">
              <a:lnSpc>
                <a:spcPct val="100000"/>
              </a:lnSpc>
            </a:pPr>
            <a:r>
              <a:rPr sz="1300" b="0" kern="120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Tel</a:t>
            </a:r>
            <a:r>
              <a:rPr sz="1300" b="0" kern="1200" spc="10" dirty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.: 030-2020 </a:t>
            </a:r>
            <a:r>
              <a:rPr sz="1300" b="0" kern="120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5</a:t>
            </a:r>
            <a:r>
              <a:rPr lang="de-DE" sz="1300" b="0" kern="120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821</a:t>
            </a:r>
          </a:p>
          <a:p>
            <a:pPr marL="12700" marR="6350">
              <a:lnSpc>
                <a:spcPct val="100000"/>
              </a:lnSpc>
            </a:pPr>
            <a:r>
              <a:rPr sz="1300" b="0" kern="120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Fax</a:t>
            </a:r>
            <a:r>
              <a:rPr sz="1300" b="0" kern="1200" spc="10" dirty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: 030-2020 </a:t>
            </a:r>
            <a:r>
              <a:rPr sz="1300" b="0" kern="120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6</a:t>
            </a:r>
            <a:r>
              <a:rPr lang="de-DE" sz="1300" b="0" kern="1200" spc="10" dirty="0" smtClean="0">
                <a:ln>
                  <a:noFill/>
                </a:ln>
                <a:solidFill>
                  <a:srgbClr val="231F20"/>
                </a:solidFill>
                <a:latin typeface="+mn-lt"/>
                <a:ea typeface="+mn-ea"/>
                <a:cs typeface="GDVtype Light"/>
              </a:rPr>
              <a:t>633</a:t>
            </a: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54" y="5706465"/>
            <a:ext cx="1432338" cy="649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888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estaltungsr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hteck 93"/>
          <p:cNvSpPr/>
          <p:nvPr userDrawn="1"/>
        </p:nvSpPr>
        <p:spPr>
          <a:xfrm>
            <a:off x="672173" y="361231"/>
            <a:ext cx="10854000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/>
          <p:cNvSpPr/>
          <p:nvPr userDrawn="1"/>
        </p:nvSpPr>
        <p:spPr>
          <a:xfrm>
            <a:off x="672173" y="882000"/>
            <a:ext cx="10854000" cy="51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672175" y="1735199"/>
            <a:ext cx="10854000" cy="4320000"/>
          </a:xfrm>
          <a:prstGeom prst="rect">
            <a:avLst/>
          </a:prstGeom>
          <a:solidFill>
            <a:srgbClr val="DBD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0" name="Rechteck 9"/>
          <p:cNvSpPr/>
          <p:nvPr userDrawn="1"/>
        </p:nvSpPr>
        <p:spPr>
          <a:xfrm>
            <a:off x="2016524" y="1735200"/>
            <a:ext cx="9511200" cy="4320000"/>
          </a:xfrm>
          <a:prstGeom prst="rect">
            <a:avLst/>
          </a:prstGeom>
          <a:solidFill>
            <a:schemeClr val="accent6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544267" y="2775598"/>
            <a:ext cx="71014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400" dirty="0"/>
              <a:t>B</a:t>
            </a:r>
            <a:r>
              <a:rPr lang="de-DE" sz="1400" dirty="0" smtClean="0"/>
              <a:t>ereich für Text oder eine Kombination aus </a:t>
            </a:r>
            <a:r>
              <a:rPr lang="de-DE" sz="1400" dirty="0"/>
              <a:t>T</a:t>
            </a:r>
            <a:r>
              <a:rPr lang="de-DE" sz="1400" dirty="0" smtClean="0"/>
              <a:t>extfeldern und Grafiken</a:t>
            </a:r>
          </a:p>
        </p:txBody>
      </p:sp>
      <p:cxnSp>
        <p:nvCxnSpPr>
          <p:cNvPr id="12" name="Gerade Verbindung mit Pfeil 11"/>
          <p:cNvCxnSpPr/>
          <p:nvPr userDrawn="1"/>
        </p:nvCxnSpPr>
        <p:spPr>
          <a:xfrm>
            <a:off x="2016525" y="3155826"/>
            <a:ext cx="9506475" cy="0"/>
          </a:xfrm>
          <a:prstGeom prst="straightConnector1">
            <a:avLst/>
          </a:prstGeom>
          <a:ln w="63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 userDrawn="1"/>
        </p:nvCxnSpPr>
        <p:spPr>
          <a:xfrm>
            <a:off x="654221" y="2317584"/>
            <a:ext cx="10850825" cy="0"/>
          </a:xfrm>
          <a:prstGeom prst="straightConnector1">
            <a:avLst/>
          </a:prstGeom>
          <a:ln w="63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 userDrawn="1"/>
        </p:nvSpPr>
        <p:spPr>
          <a:xfrm>
            <a:off x="2378134" y="4239840"/>
            <a:ext cx="9144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de-DE" sz="1400" dirty="0" smtClean="0"/>
              <a:t>Als </a:t>
            </a:r>
            <a:r>
              <a:rPr lang="de-DE" sz="1400" dirty="0"/>
              <a:t>Positionierungshilfe können </a:t>
            </a:r>
            <a:r>
              <a:rPr lang="de-DE" sz="1400" b="1" dirty="0">
                <a:latin typeface="+mn-lt"/>
              </a:rPr>
              <a:t>Führungslinien</a:t>
            </a:r>
            <a:r>
              <a:rPr lang="de-DE" sz="1400" dirty="0"/>
              <a:t> eingeblendet werden. 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(</a:t>
            </a:r>
            <a:r>
              <a:rPr lang="de-DE" sz="1400" dirty="0"/>
              <a:t>Rechtsklick auf den Folienhintergrund oder ALT+F9). </a:t>
            </a:r>
            <a:r>
              <a:rPr lang="de-DE" sz="1400" dirty="0" smtClean="0"/>
              <a:t>Auf </a:t>
            </a:r>
            <a:r>
              <a:rPr lang="de-DE" sz="1400" dirty="0"/>
              <a:t>der Folie lassen sich </a:t>
            </a:r>
            <a:r>
              <a:rPr lang="de-DE" sz="1400" dirty="0" smtClean="0"/>
              <a:t>eigene Linien </a:t>
            </a:r>
            <a:r>
              <a:rPr lang="de-DE" sz="1400" dirty="0"/>
              <a:t>anlegen. </a:t>
            </a:r>
            <a:r>
              <a:rPr lang="de-DE" sz="1400" dirty="0" smtClean="0"/>
              <a:t>Sie </a:t>
            </a:r>
            <a:r>
              <a:rPr lang="de-DE" sz="1400" dirty="0"/>
              <a:t>können mit gedrückter STRG-Taste dupliziert </a:t>
            </a:r>
            <a:r>
              <a:rPr lang="de-DE" sz="1400" dirty="0" smtClean="0"/>
              <a:t>werden und mit dieser Folie „geeicht“ werden.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de-DE" sz="1400" dirty="0" smtClean="0"/>
              <a:t>Inhalte dürfen den </a:t>
            </a:r>
            <a:r>
              <a:rPr lang="de-DE" sz="1400" dirty="0"/>
              <a:t>Bereich des </a:t>
            </a:r>
            <a:r>
              <a: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Gestaltungsrasters nicht überschreiten</a:t>
            </a:r>
            <a:r>
              <a:rPr lang="de-DE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r>
              <a:rPr lang="de-DE" sz="1400" dirty="0" smtClean="0">
                <a:latin typeface="+mj-lt"/>
              </a:rPr>
              <a:t/>
            </a:r>
            <a:br>
              <a:rPr lang="de-DE" sz="1400" dirty="0" smtClean="0">
                <a:latin typeface="+mj-lt"/>
              </a:rPr>
            </a:br>
            <a:r>
              <a:rPr lang="de-DE" sz="1400" dirty="0" smtClean="0"/>
              <a:t>Ausnahmen sind kleinere grafische Elemente oder Hintergründe (z.B. Karten), die nach oben oder rechts hinausragen.</a:t>
            </a:r>
            <a:endParaRPr lang="de-DE" sz="1400" dirty="0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672175" y="0"/>
            <a:ext cx="0" cy="6858000"/>
          </a:xfrm>
          <a:prstGeom prst="line">
            <a:avLst/>
          </a:prstGeom>
          <a:ln w="381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0" y="6055200"/>
            <a:ext cx="12195175" cy="0"/>
          </a:xfrm>
          <a:prstGeom prst="line">
            <a:avLst/>
          </a:prstGeom>
          <a:ln w="381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 userDrawn="1"/>
        </p:nvCxnSpPr>
        <p:spPr>
          <a:xfrm>
            <a:off x="2329249" y="1735200"/>
            <a:ext cx="0" cy="4320000"/>
          </a:xfrm>
          <a:prstGeom prst="straightConnector1">
            <a:avLst/>
          </a:prstGeom>
          <a:ln w="381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 userDrawn="1"/>
        </p:nvSpPr>
        <p:spPr>
          <a:xfrm>
            <a:off x="1123614" y="1988843"/>
            <a:ext cx="5537162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400" dirty="0"/>
              <a:t>B</a:t>
            </a:r>
            <a:r>
              <a:rPr lang="de-DE" sz="1400" dirty="0" smtClean="0"/>
              <a:t>ereich für Schaubilder oder folienfüllende Infografiken</a:t>
            </a:r>
          </a:p>
        </p:txBody>
      </p:sp>
      <p:cxnSp>
        <p:nvCxnSpPr>
          <p:cNvPr id="18" name="Gerade Verbindung mit Pfeil 17"/>
          <p:cNvCxnSpPr/>
          <p:nvPr userDrawn="1"/>
        </p:nvCxnSpPr>
        <p:spPr>
          <a:xfrm>
            <a:off x="840245" y="1738128"/>
            <a:ext cx="0" cy="4320000"/>
          </a:xfrm>
          <a:prstGeom prst="straightConnector1">
            <a:avLst/>
          </a:prstGeom>
          <a:ln w="381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10987200" y="6508800"/>
            <a:ext cx="540000" cy="108000"/>
          </a:xfrm>
        </p:spPr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987200" y="6616800"/>
            <a:ext cx="5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800" b="0" dirty="0" smtClean="0">
                <a:latin typeface="GDVtype" panose="020F0003040202060204" pitchFamily="34" charset="0"/>
              </a:defRPr>
            </a:lvl1pPr>
          </a:lstStyle>
          <a:p>
            <a:pPr lvl="0"/>
            <a:r>
              <a:rPr lang="de-DE" dirty="0" smtClean="0"/>
              <a:t>TT.MM.JJJJ</a:t>
            </a:r>
          </a:p>
        </p:txBody>
      </p:sp>
      <p:cxnSp>
        <p:nvCxnSpPr>
          <p:cNvPr id="28" name="Gerade Verbindung 27"/>
          <p:cNvCxnSpPr/>
          <p:nvPr userDrawn="1"/>
        </p:nvCxnSpPr>
        <p:spPr>
          <a:xfrm>
            <a:off x="2016525" y="0"/>
            <a:ext cx="0" cy="6858000"/>
          </a:xfrm>
          <a:prstGeom prst="line">
            <a:avLst/>
          </a:prstGeom>
          <a:ln w="381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 userDrawn="1"/>
        </p:nvCxnSpPr>
        <p:spPr>
          <a:xfrm>
            <a:off x="6769763" y="0"/>
            <a:ext cx="0" cy="685440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 userDrawn="1"/>
        </p:nvCxnSpPr>
        <p:spPr>
          <a:xfrm>
            <a:off x="6091200" y="0"/>
            <a:ext cx="0" cy="6854400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 userDrawn="1"/>
        </p:nvSpPr>
        <p:spPr>
          <a:xfrm>
            <a:off x="6001648" y="1400400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800" dirty="0" smtClean="0"/>
              <a:t>Mittellinien</a:t>
            </a:r>
          </a:p>
        </p:txBody>
      </p:sp>
      <p:sp>
        <p:nvSpPr>
          <p:cNvPr id="35" name="Textfeld 34"/>
          <p:cNvSpPr txBox="1"/>
          <p:nvPr userDrawn="1"/>
        </p:nvSpPr>
        <p:spPr>
          <a:xfrm>
            <a:off x="899276" y="935900"/>
            <a:ext cx="72135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/>
              <a:t>vertikalePos</a:t>
            </a:r>
            <a:r>
              <a:rPr lang="de-DE" sz="800" dirty="0" smtClean="0"/>
              <a:t>:</a:t>
            </a:r>
            <a:r>
              <a:rPr lang="de-DE" sz="800" baseline="0" dirty="0" smtClean="0"/>
              <a:t> 2,45</a:t>
            </a:r>
            <a:endParaRPr lang="de-DE" sz="800" dirty="0" smtClean="0"/>
          </a:p>
        </p:txBody>
      </p:sp>
      <p:cxnSp>
        <p:nvCxnSpPr>
          <p:cNvPr id="36" name="Gerade Verbindung 35"/>
          <p:cNvCxnSpPr/>
          <p:nvPr userDrawn="1"/>
        </p:nvCxnSpPr>
        <p:spPr>
          <a:xfrm>
            <a:off x="0" y="1735200"/>
            <a:ext cx="12195175" cy="0"/>
          </a:xfrm>
          <a:prstGeom prst="line">
            <a:avLst/>
          </a:prstGeom>
          <a:ln w="381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 userDrawn="1"/>
        </p:nvSpPr>
        <p:spPr>
          <a:xfrm>
            <a:off x="899276" y="1804173"/>
            <a:ext cx="72936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>
                <a:solidFill>
                  <a:srgbClr val="7030A0"/>
                </a:solidFill>
              </a:rPr>
              <a:t>vertikalePos</a:t>
            </a:r>
            <a:r>
              <a:rPr lang="de-DE" sz="800" dirty="0" smtClean="0">
                <a:solidFill>
                  <a:srgbClr val="7030A0"/>
                </a:solidFill>
              </a:rPr>
              <a:t>:</a:t>
            </a:r>
            <a:r>
              <a:rPr lang="de-DE" sz="800" baseline="0" dirty="0" smtClean="0">
                <a:solidFill>
                  <a:srgbClr val="7030A0"/>
                </a:solidFill>
              </a:rPr>
              <a:t> 4,82</a:t>
            </a:r>
            <a:endParaRPr lang="de-DE" sz="800" dirty="0" smtClean="0">
              <a:solidFill>
                <a:srgbClr val="7030A0"/>
              </a:solidFill>
            </a:endParaRPr>
          </a:p>
        </p:txBody>
      </p:sp>
      <p:sp>
        <p:nvSpPr>
          <p:cNvPr id="41" name="Textfeld 40"/>
          <p:cNvSpPr txBox="1"/>
          <p:nvPr userDrawn="1"/>
        </p:nvSpPr>
        <p:spPr>
          <a:xfrm>
            <a:off x="899275" y="3628068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>
                <a:solidFill>
                  <a:srgbClr val="7030A0"/>
                </a:solidFill>
              </a:rPr>
              <a:t>Höhe:</a:t>
            </a:r>
            <a:r>
              <a:rPr lang="de-DE" sz="800" baseline="0" dirty="0" smtClean="0">
                <a:solidFill>
                  <a:srgbClr val="7030A0"/>
                </a:solidFill>
              </a:rPr>
              <a:t> 12,00</a:t>
            </a:r>
            <a:endParaRPr lang="de-DE" sz="800" dirty="0" smtClean="0">
              <a:solidFill>
                <a:srgbClr val="7030A0"/>
              </a:solidFill>
            </a:endParaRPr>
          </a:p>
        </p:txBody>
      </p:sp>
      <p:sp>
        <p:nvSpPr>
          <p:cNvPr id="42" name="Textfeld 41"/>
          <p:cNvSpPr txBox="1"/>
          <p:nvPr userDrawn="1"/>
        </p:nvSpPr>
        <p:spPr>
          <a:xfrm>
            <a:off x="2531882" y="3233880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/>
              <a:t>Breite:</a:t>
            </a:r>
            <a:r>
              <a:rPr lang="de-DE" sz="800" baseline="0" dirty="0" smtClean="0"/>
              <a:t> 26,42</a:t>
            </a:r>
            <a:endParaRPr lang="de-DE" sz="800" dirty="0" smtClean="0"/>
          </a:p>
        </p:txBody>
      </p:sp>
      <p:sp>
        <p:nvSpPr>
          <p:cNvPr id="43" name="Textfeld 42"/>
          <p:cNvSpPr txBox="1"/>
          <p:nvPr userDrawn="1"/>
        </p:nvSpPr>
        <p:spPr>
          <a:xfrm>
            <a:off x="43738" y="2384049"/>
            <a:ext cx="4985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>
                <a:solidFill>
                  <a:srgbClr val="7030A0"/>
                </a:solidFill>
              </a:rPr>
              <a:t>horPos</a:t>
            </a:r>
            <a:r>
              <a:rPr lang="de-DE" sz="800" dirty="0" smtClean="0">
                <a:solidFill>
                  <a:srgbClr val="7030A0"/>
                </a:solidFill>
              </a:rPr>
              <a:t>:</a:t>
            </a:r>
            <a:r>
              <a:rPr lang="de-DE" sz="800" baseline="0" dirty="0" smtClean="0">
                <a:solidFill>
                  <a:srgbClr val="7030A0"/>
                </a:solidFill>
              </a:rPr>
              <a:t> 1,87</a:t>
            </a:r>
            <a:endParaRPr lang="de-DE" sz="800" dirty="0" smtClean="0">
              <a:solidFill>
                <a:srgbClr val="7030A0"/>
              </a:solidFill>
            </a:endParaRPr>
          </a:p>
        </p:txBody>
      </p:sp>
      <p:sp>
        <p:nvSpPr>
          <p:cNvPr id="44" name="Textfeld 43"/>
          <p:cNvSpPr txBox="1"/>
          <p:nvPr userDrawn="1"/>
        </p:nvSpPr>
        <p:spPr>
          <a:xfrm>
            <a:off x="719590" y="3233881"/>
            <a:ext cx="455253" cy="123111"/>
          </a:xfrm>
          <a:prstGeom prst="rect">
            <a:avLst/>
          </a:prstGeom>
          <a:solidFill>
            <a:srgbClr val="DBDEFD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>
                <a:solidFill>
                  <a:schemeClr val="tx1"/>
                </a:solidFill>
              </a:rPr>
              <a:t>horPos</a:t>
            </a:r>
            <a:r>
              <a:rPr lang="de-DE" sz="800" dirty="0" smtClean="0">
                <a:solidFill>
                  <a:schemeClr val="tx1"/>
                </a:solidFill>
              </a:rPr>
              <a:t>:</a:t>
            </a:r>
            <a:r>
              <a:rPr lang="de-DE" sz="800" baseline="0" dirty="0" smtClean="0">
                <a:solidFill>
                  <a:schemeClr val="tx1"/>
                </a:solidFill>
              </a:rPr>
              <a:t> 5,6</a:t>
            </a:r>
            <a:endParaRPr lang="de-DE" sz="800" dirty="0" smtClean="0">
              <a:solidFill>
                <a:schemeClr val="tx1"/>
              </a:solidFill>
            </a:endParaRPr>
          </a:p>
        </p:txBody>
      </p:sp>
      <p:cxnSp>
        <p:nvCxnSpPr>
          <p:cNvPr id="45" name="Gerade Verbindung mit Pfeil 44"/>
          <p:cNvCxnSpPr/>
          <p:nvPr userDrawn="1"/>
        </p:nvCxnSpPr>
        <p:spPr>
          <a:xfrm>
            <a:off x="0" y="2317584"/>
            <a:ext cx="672175" cy="0"/>
          </a:xfrm>
          <a:prstGeom prst="straightConnector1">
            <a:avLst/>
          </a:prstGeom>
          <a:ln w="63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 userDrawn="1"/>
        </p:nvCxnSpPr>
        <p:spPr>
          <a:xfrm>
            <a:off x="1040" y="3155826"/>
            <a:ext cx="2016525" cy="0"/>
          </a:xfrm>
          <a:prstGeom prst="straightConnector1">
            <a:avLst/>
          </a:prstGeom>
          <a:ln w="63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 userDrawn="1"/>
        </p:nvCxnSpPr>
        <p:spPr>
          <a:xfrm>
            <a:off x="11523000" y="0"/>
            <a:ext cx="0" cy="6858000"/>
          </a:xfrm>
          <a:prstGeom prst="line">
            <a:avLst/>
          </a:prstGeom>
          <a:ln w="381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pieren 54"/>
          <p:cNvGrpSpPr/>
          <p:nvPr userDrawn="1"/>
        </p:nvGrpSpPr>
        <p:grpSpPr>
          <a:xfrm>
            <a:off x="6481686" y="3250409"/>
            <a:ext cx="576150" cy="432000"/>
            <a:chOff x="6300000" y="3143250"/>
            <a:chExt cx="648000" cy="422099"/>
          </a:xfrm>
        </p:grpSpPr>
        <p:sp>
          <p:nvSpPr>
            <p:cNvPr id="56" name="Rechteck 55"/>
            <p:cNvSpPr/>
            <p:nvPr userDrawn="1"/>
          </p:nvSpPr>
          <p:spPr>
            <a:xfrm>
              <a:off x="6300000" y="3143250"/>
              <a:ext cx="648000" cy="4220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7" name="Gerade Verbindung mit Pfeil 56"/>
            <p:cNvCxnSpPr/>
            <p:nvPr userDrawn="1"/>
          </p:nvCxnSpPr>
          <p:spPr>
            <a:xfrm>
              <a:off x="6300000" y="3235176"/>
              <a:ext cx="648000" cy="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57"/>
            <p:cNvSpPr txBox="1"/>
            <p:nvPr userDrawn="1"/>
          </p:nvSpPr>
          <p:spPr>
            <a:xfrm>
              <a:off x="6300000" y="3306082"/>
              <a:ext cx="648000" cy="123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800" dirty="0" smtClean="0"/>
                <a:t>Breite:</a:t>
              </a:r>
              <a:r>
                <a:rPr lang="de-DE" sz="800" baseline="0" dirty="0" smtClean="0"/>
                <a:t> 1,60</a:t>
              </a:r>
              <a:endParaRPr lang="de-DE" sz="800" dirty="0" smtClean="0"/>
            </a:p>
          </p:txBody>
        </p:sp>
      </p:grpSp>
      <p:grpSp>
        <p:nvGrpSpPr>
          <p:cNvPr id="70" name="Gruppieren 69"/>
          <p:cNvGrpSpPr/>
          <p:nvPr userDrawn="1"/>
        </p:nvGrpSpPr>
        <p:grpSpPr>
          <a:xfrm>
            <a:off x="5809514" y="3768569"/>
            <a:ext cx="576150" cy="432000"/>
            <a:chOff x="6300000" y="3143250"/>
            <a:chExt cx="648000" cy="422099"/>
          </a:xfrm>
        </p:grpSpPr>
        <p:sp>
          <p:nvSpPr>
            <p:cNvPr id="71" name="Rechteck 70"/>
            <p:cNvSpPr/>
            <p:nvPr userDrawn="1"/>
          </p:nvSpPr>
          <p:spPr>
            <a:xfrm>
              <a:off x="6300000" y="3143250"/>
              <a:ext cx="648000" cy="4220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2" name="Gerade Verbindung mit Pfeil 71"/>
            <p:cNvCxnSpPr/>
            <p:nvPr userDrawn="1"/>
          </p:nvCxnSpPr>
          <p:spPr>
            <a:xfrm>
              <a:off x="6300000" y="3235176"/>
              <a:ext cx="648000" cy="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/>
            <p:cNvSpPr txBox="1"/>
            <p:nvPr userDrawn="1"/>
          </p:nvSpPr>
          <p:spPr>
            <a:xfrm>
              <a:off x="6300000" y="3306082"/>
              <a:ext cx="648000" cy="123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800" dirty="0" smtClean="0"/>
                <a:t>Breite:</a:t>
              </a:r>
              <a:r>
                <a:rPr lang="de-DE" sz="800" baseline="0" dirty="0" smtClean="0"/>
                <a:t> 1,60</a:t>
              </a:r>
              <a:endParaRPr lang="de-DE" sz="800" dirty="0" smtClean="0"/>
            </a:p>
          </p:txBody>
        </p:sp>
      </p:grpSp>
      <p:cxnSp>
        <p:nvCxnSpPr>
          <p:cNvPr id="65" name="Gerade Verbindung 64"/>
          <p:cNvCxnSpPr/>
          <p:nvPr userDrawn="1"/>
        </p:nvCxnSpPr>
        <p:spPr>
          <a:xfrm>
            <a:off x="0" y="871880"/>
            <a:ext cx="12195175" cy="0"/>
          </a:xfrm>
          <a:prstGeom prst="line">
            <a:avLst/>
          </a:prstGeom>
          <a:ln w="381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feld 65"/>
          <p:cNvSpPr txBox="1"/>
          <p:nvPr userDrawn="1"/>
        </p:nvSpPr>
        <p:spPr>
          <a:xfrm>
            <a:off x="899275" y="1217656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/>
              <a:t>Höhe:</a:t>
            </a:r>
            <a:r>
              <a:rPr lang="de-DE" sz="800" baseline="0" dirty="0" smtClean="0"/>
              <a:t> 1,44</a:t>
            </a:r>
            <a:endParaRPr lang="de-DE" sz="800" dirty="0" smtClean="0"/>
          </a:p>
        </p:txBody>
      </p:sp>
      <p:sp>
        <p:nvSpPr>
          <p:cNvPr id="67" name="Textfeld 66"/>
          <p:cNvSpPr txBox="1"/>
          <p:nvPr userDrawn="1"/>
        </p:nvSpPr>
        <p:spPr>
          <a:xfrm>
            <a:off x="2531882" y="1217656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/>
              <a:t>Breite:</a:t>
            </a:r>
            <a:r>
              <a:rPr lang="de-DE" sz="800" baseline="0" dirty="0" smtClean="0"/>
              <a:t> 30,15</a:t>
            </a:r>
            <a:endParaRPr lang="de-DE" sz="800" dirty="0" smtClean="0"/>
          </a:p>
        </p:txBody>
      </p:sp>
      <p:sp>
        <p:nvSpPr>
          <p:cNvPr id="69" name="Textfeld 68"/>
          <p:cNvSpPr txBox="1"/>
          <p:nvPr userDrawn="1"/>
        </p:nvSpPr>
        <p:spPr>
          <a:xfrm>
            <a:off x="2531882" y="1804173"/>
            <a:ext cx="72936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/>
              <a:t>vertikalePos</a:t>
            </a:r>
            <a:r>
              <a:rPr lang="de-DE" sz="800" dirty="0" smtClean="0"/>
              <a:t>:</a:t>
            </a:r>
            <a:r>
              <a:rPr lang="de-DE" sz="800" baseline="0" dirty="0" smtClean="0"/>
              <a:t> 4,82</a:t>
            </a:r>
            <a:endParaRPr lang="de-DE" sz="800" dirty="0" smtClean="0"/>
          </a:p>
        </p:txBody>
      </p:sp>
      <p:sp>
        <p:nvSpPr>
          <p:cNvPr id="74" name="Textfeld 73"/>
          <p:cNvSpPr txBox="1"/>
          <p:nvPr userDrawn="1"/>
        </p:nvSpPr>
        <p:spPr>
          <a:xfrm>
            <a:off x="2531882" y="3628068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/>
              <a:t>Höhe:</a:t>
            </a:r>
            <a:r>
              <a:rPr lang="de-DE" sz="800" baseline="0" dirty="0" smtClean="0"/>
              <a:t> 12,00</a:t>
            </a:r>
            <a:endParaRPr lang="de-DE" sz="800" dirty="0" smtClean="0"/>
          </a:p>
        </p:txBody>
      </p:sp>
      <p:sp>
        <p:nvSpPr>
          <p:cNvPr id="89" name="Textfeld 88"/>
          <p:cNvSpPr txBox="1"/>
          <p:nvPr userDrawn="1"/>
        </p:nvSpPr>
        <p:spPr>
          <a:xfrm>
            <a:off x="899275" y="2445603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>
                <a:solidFill>
                  <a:srgbClr val="7030A0"/>
                </a:solidFill>
              </a:rPr>
              <a:t>Breite:</a:t>
            </a:r>
            <a:r>
              <a:rPr lang="de-DE" sz="800" baseline="0" dirty="0" smtClean="0">
                <a:solidFill>
                  <a:srgbClr val="7030A0"/>
                </a:solidFill>
              </a:rPr>
              <a:t> 30,15</a:t>
            </a:r>
            <a:endParaRPr lang="de-DE" sz="800" dirty="0" smtClean="0">
              <a:solidFill>
                <a:srgbClr val="7030A0"/>
              </a:solidFill>
            </a:endParaRPr>
          </a:p>
        </p:txBody>
      </p:sp>
      <p:sp>
        <p:nvSpPr>
          <p:cNvPr id="32" name="Textfeld 31"/>
          <p:cNvSpPr txBox="1"/>
          <p:nvPr userDrawn="1"/>
        </p:nvSpPr>
        <p:spPr>
          <a:xfrm>
            <a:off x="899276" y="387260"/>
            <a:ext cx="72936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/>
              <a:t>vertikalePos</a:t>
            </a:r>
            <a:r>
              <a:rPr lang="de-DE" sz="800" dirty="0" smtClean="0"/>
              <a:t>:</a:t>
            </a:r>
            <a:r>
              <a:rPr lang="de-DE" sz="800" baseline="0" dirty="0" smtClean="0"/>
              <a:t> 1,00</a:t>
            </a:r>
            <a:endParaRPr lang="de-DE" sz="800" dirty="0" smtClean="0"/>
          </a:p>
        </p:txBody>
      </p:sp>
      <p:sp>
        <p:nvSpPr>
          <p:cNvPr id="33" name="Textfeld 32"/>
          <p:cNvSpPr txBox="1"/>
          <p:nvPr userDrawn="1"/>
        </p:nvSpPr>
        <p:spPr>
          <a:xfrm>
            <a:off x="899275" y="709542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/>
              <a:t>Höhe:</a:t>
            </a:r>
            <a:r>
              <a:rPr lang="de-DE" sz="800" baseline="0" dirty="0" smtClean="0"/>
              <a:t> 1,55</a:t>
            </a:r>
            <a:endParaRPr lang="de-DE" sz="800" dirty="0" smtClean="0"/>
          </a:p>
        </p:txBody>
      </p:sp>
      <p:sp>
        <p:nvSpPr>
          <p:cNvPr id="34" name="Textfeld 33"/>
          <p:cNvSpPr txBox="1"/>
          <p:nvPr userDrawn="1"/>
        </p:nvSpPr>
        <p:spPr>
          <a:xfrm>
            <a:off x="2531882" y="692696"/>
            <a:ext cx="864225" cy="123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smtClean="0"/>
              <a:t>Breite:</a:t>
            </a:r>
            <a:r>
              <a:rPr lang="de-DE" sz="800" baseline="0" dirty="0" smtClean="0"/>
              <a:t> 30,15</a:t>
            </a:r>
            <a:endParaRPr lang="de-DE" sz="800" dirty="0" smtClean="0"/>
          </a:p>
        </p:txBody>
      </p:sp>
      <p:sp>
        <p:nvSpPr>
          <p:cNvPr id="90" name="Textfeld 89"/>
          <p:cNvSpPr txBox="1"/>
          <p:nvPr userDrawn="1"/>
        </p:nvSpPr>
        <p:spPr>
          <a:xfrm>
            <a:off x="43738" y="641594"/>
            <a:ext cx="4985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>
                <a:solidFill>
                  <a:schemeClr val="bg1">
                    <a:lumMod val="50000"/>
                  </a:schemeClr>
                </a:solidFill>
              </a:rPr>
              <a:t>horPos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de-DE" sz="800" baseline="0" dirty="0" smtClean="0">
                <a:solidFill>
                  <a:schemeClr val="bg1">
                    <a:lumMod val="50000"/>
                  </a:schemeClr>
                </a:solidFill>
              </a:rPr>
              <a:t> 1,87</a:t>
            </a:r>
            <a:endParaRPr lang="de-DE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Textfeld 90"/>
          <p:cNvSpPr txBox="1"/>
          <p:nvPr userDrawn="1"/>
        </p:nvSpPr>
        <p:spPr>
          <a:xfrm>
            <a:off x="43738" y="1206535"/>
            <a:ext cx="4985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800" dirty="0" err="1" smtClean="0">
                <a:solidFill>
                  <a:schemeClr val="bg1">
                    <a:lumMod val="50000"/>
                  </a:schemeClr>
                </a:solidFill>
              </a:rPr>
              <a:t>horPos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de-DE" sz="800" baseline="0" dirty="0" smtClean="0">
                <a:solidFill>
                  <a:schemeClr val="bg1">
                    <a:lumMod val="50000"/>
                  </a:schemeClr>
                </a:solidFill>
              </a:rPr>
              <a:t> 1,87</a:t>
            </a:r>
            <a:endParaRPr lang="de-DE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2" name="Gerade Verbindung mit Pfeil 91"/>
          <p:cNvCxnSpPr/>
          <p:nvPr userDrawn="1"/>
        </p:nvCxnSpPr>
        <p:spPr>
          <a:xfrm>
            <a:off x="1040" y="579925"/>
            <a:ext cx="672175" cy="0"/>
          </a:xfrm>
          <a:prstGeom prst="straightConnector1">
            <a:avLst/>
          </a:prstGeom>
          <a:ln w="63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 userDrawn="1"/>
        </p:nvCxnSpPr>
        <p:spPr>
          <a:xfrm>
            <a:off x="1040" y="1126340"/>
            <a:ext cx="672175" cy="0"/>
          </a:xfrm>
          <a:prstGeom prst="straightConnector1">
            <a:avLst/>
          </a:prstGeom>
          <a:ln w="6350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 userDrawn="1"/>
        </p:nvSpPr>
        <p:spPr>
          <a:xfrm>
            <a:off x="10554992" y="6617493"/>
            <a:ext cx="417600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latin typeface="GDVtype" panose="020F0003040202060204" pitchFamily="34" charset="0"/>
                <a:ea typeface="GDVtype" panose="020F000304020206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/>
            </a:lvl2pPr>
            <a:lvl3pPr marL="180000" indent="-1800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3pPr>
            <a:lvl4pPr marL="355600" indent="-1778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0" indent="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  <a:latin typeface="GDVtype" panose="020F0003040202060204" pitchFamily="34" charset="0"/>
                <a:ea typeface="GDVtype" panose="020F000304020206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de-DE" sz="800" dirty="0" smtClean="0"/>
              <a:t>Stand: </a:t>
            </a:r>
          </a:p>
        </p:txBody>
      </p:sp>
    </p:spTree>
    <p:extLst>
      <p:ext uri="{BB962C8B-B14F-4D97-AF65-F5344CB8AC3E}">
        <p14:creationId xmlns:p14="http://schemas.microsoft.com/office/powerpoint/2010/main" val="307730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-3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Autorenzeile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880841"/>
            <a:ext cx="3431865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  <a:latin typeface="+mn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Autorenzeile,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0" name="Textplatzhalter Datumszeile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488441"/>
            <a:ext cx="4722283" cy="412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bg1"/>
                </a:solidFill>
                <a:latin typeface="GDVtype Medium" panose="020F0003040202060204" pitchFamily="34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Datumszeile, </a:t>
            </a:r>
            <a:r>
              <a:rPr lang="de-DE" dirty="0" err="1" smtClean="0"/>
              <a:t>GDVtype</a:t>
            </a:r>
            <a:r>
              <a:rPr lang="de-DE" dirty="0" smtClean="0"/>
              <a:t> Medium, 20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9" name="Untertitel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99641"/>
            <a:ext cx="4382446" cy="412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684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bg1"/>
                </a:solidFill>
                <a:latin typeface="GDVtype Medium" panose="020F0003040202060204" pitchFamily="34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 smtClean="0"/>
              <a:t>Sachzeile, </a:t>
            </a:r>
            <a:r>
              <a:rPr lang="de-DE" dirty="0" err="1" smtClean="0"/>
              <a:t>GDVtype</a:t>
            </a:r>
            <a:r>
              <a:rPr lang="de-DE" dirty="0" smtClean="0"/>
              <a:t> Medium, 20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4" name="Textplatzhalter Titel 3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213657"/>
            <a:ext cx="8602636" cy="9050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684000" tIns="90000" rIns="144000" bIns="9000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700" b="0" baseline="0">
                <a:solidFill>
                  <a:schemeClr val="bg1"/>
                </a:solidFill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pPr lvl="0"/>
            <a:r>
              <a:rPr lang="de-DE" dirty="0" smtClean="0"/>
              <a:t>Titel 3, </a:t>
            </a:r>
            <a:r>
              <a:rPr lang="de-DE" dirty="0" err="1" smtClean="0"/>
              <a:t>GDVtype</a:t>
            </a:r>
            <a:r>
              <a:rPr lang="de-DE" dirty="0" smtClean="0"/>
              <a:t> Extra Light, 47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47" name="Textplatzhalter Titel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543904"/>
            <a:ext cx="8602636" cy="9050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684000" tIns="90000" rIns="144000" bIns="90000" anchor="ctr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700" b="0" baseline="0">
                <a:solidFill>
                  <a:schemeClr val="bg1"/>
                </a:solidFill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pPr lvl="0"/>
            <a:r>
              <a:rPr lang="de-DE" dirty="0" smtClean="0"/>
              <a:t>Titel 2, </a:t>
            </a:r>
            <a:r>
              <a:rPr lang="de-DE" dirty="0" err="1" smtClean="0"/>
              <a:t>GDVtype</a:t>
            </a:r>
            <a:r>
              <a:rPr lang="de-DE" dirty="0" smtClean="0"/>
              <a:t> Extra Light, 47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882000"/>
            <a:ext cx="8589812" cy="905033"/>
          </a:xfrm>
          <a:solidFill>
            <a:schemeClr val="accent1"/>
          </a:solidFill>
          <a:ln>
            <a:noFill/>
          </a:ln>
        </p:spPr>
        <p:txBody>
          <a:bodyPr wrap="none" lIns="684000" tIns="90000" rIns="144000" bIns="90000" anchor="ctr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700" baseline="0">
                <a:solidFill>
                  <a:schemeClr val="bg1"/>
                </a:solidFill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r>
              <a:rPr lang="de-DE" dirty="0" smtClean="0"/>
              <a:t>Titel 1, </a:t>
            </a:r>
            <a:r>
              <a:rPr lang="de-DE" dirty="0" err="1" smtClean="0"/>
              <a:t>GDVtype</a:t>
            </a:r>
            <a:r>
              <a:rPr lang="de-DE" dirty="0" smtClean="0"/>
              <a:t> Extra Light, 47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4326" y="5705309"/>
            <a:ext cx="1428757" cy="6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107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Layoutvorl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32" y="1988840"/>
            <a:ext cx="9505056" cy="32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0987200" y="6616800"/>
            <a:ext cx="54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800" b="0" dirty="0" smtClean="0">
                <a:latin typeface="GDVtype" panose="020F0003040202060204" pitchFamily="34" charset="0"/>
              </a:defRPr>
            </a:lvl1pPr>
          </a:lstStyle>
          <a:p>
            <a:pPr lvl="0"/>
            <a:r>
              <a:rPr lang="de-DE" dirty="0" smtClean="0"/>
              <a:t>TT.MM.JJJJ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0554992" y="6617493"/>
            <a:ext cx="417600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latin typeface="GDVtype" panose="020F0003040202060204" pitchFamily="34" charset="0"/>
                <a:ea typeface="GDVtype" panose="020F000304020206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/>
            </a:lvl2pPr>
            <a:lvl3pPr marL="180000" indent="-1800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3pPr>
            <a:lvl4pPr marL="355600" indent="-1778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0" indent="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  <a:latin typeface="GDVtype" panose="020F0003040202060204" pitchFamily="34" charset="0"/>
                <a:ea typeface="GDVtype" panose="020F000304020206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de-DE" sz="800" dirty="0" smtClean="0"/>
              <a:t>Stand: </a:t>
            </a:r>
          </a:p>
        </p:txBody>
      </p:sp>
    </p:spTree>
    <p:extLst>
      <p:ext uri="{BB962C8B-B14F-4D97-AF65-F5344CB8AC3E}">
        <p14:creationId xmlns:p14="http://schemas.microsoft.com/office/powerpoint/2010/main" val="261662405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174" y="885600"/>
            <a:ext cx="10854000" cy="2880000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1800"/>
              </a:spcBef>
              <a:defRPr sz="4700" baseline="0"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r>
              <a:rPr lang="de-DE" dirty="0" smtClean="0"/>
              <a:t>Trennblatt, </a:t>
            </a:r>
            <a:r>
              <a:rPr lang="de-DE" dirty="0" err="1" smtClean="0"/>
              <a:t>GDVtype</a:t>
            </a:r>
            <a:r>
              <a:rPr lang="de-DE" dirty="0" smtClean="0"/>
              <a:t> Extra Light,47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3942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2174" y="2204864"/>
            <a:ext cx="10854000" cy="3860974"/>
          </a:xfrm>
          <a:prstGeom prst="rect">
            <a:avLst/>
          </a:prstGeom>
        </p:spPr>
        <p:txBody>
          <a:bodyPr lIns="0"/>
          <a:lstStyle>
            <a:lvl1pPr marL="266700" marR="0" indent="-26670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b="1" baseline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</a:defRPr>
            </a:lvl1pPr>
          </a:lstStyle>
          <a:p>
            <a:pPr marL="266700" marR="0" lvl="0" indent="-26670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 smtClean="0"/>
              <a:t>es gibt nur die 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endParaRPr lang="de-DE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2175" y="885600"/>
            <a:ext cx="10850825" cy="792000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1800"/>
              </a:spcBef>
              <a:defRPr sz="4700">
                <a:latin typeface="GDVtype ExtraLight" panose="020F0003040202060204" pitchFamily="34" charset="0"/>
                <a:ea typeface="GDVtype ExtraLight" panose="020F0003040202060204" pitchFamily="34" charset="0"/>
              </a:defRPr>
            </a:lvl1pPr>
          </a:lstStyle>
          <a:p>
            <a:r>
              <a:rPr lang="de-DE" dirty="0" smtClean="0"/>
              <a:t>Agenda, </a:t>
            </a:r>
            <a:r>
              <a:rPr lang="de-DE" dirty="0" err="1" smtClean="0"/>
              <a:t>GDVtype</a:t>
            </a:r>
            <a:r>
              <a:rPr lang="de-DE" dirty="0" smtClean="0"/>
              <a:t> Extra Light, 47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124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016524" y="1735200"/>
            <a:ext cx="9511200" cy="432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20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2562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016525" y="1735200"/>
            <a:ext cx="4465163" cy="43200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7061011" y="1735200"/>
            <a:ext cx="4465163" cy="43200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672174" y="360000"/>
            <a:ext cx="10854000" cy="5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>
          <a:xfrm>
            <a:off x="2016525" y="6187120"/>
            <a:ext cx="4465163" cy="108000"/>
          </a:xfrm>
        </p:spPr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847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059600" y="1735199"/>
            <a:ext cx="4465163" cy="43200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2016000" y="1735200"/>
            <a:ext cx="4465163" cy="43200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672174" y="360000"/>
            <a:ext cx="10854000" cy="5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>
          <a:xfrm>
            <a:off x="2016525" y="6187120"/>
            <a:ext cx="4465163" cy="108000"/>
          </a:xfrm>
        </p:spPr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8834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015590" y="1735977"/>
            <a:ext cx="9511200" cy="4320000"/>
          </a:xfrm>
        </p:spPr>
        <p:txBody>
          <a:bodyPr/>
          <a:lstStyle/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 + </a:t>
            </a:r>
            <a:r>
              <a:rPr lang="de-DE" dirty="0" err="1" smtClean="0"/>
              <a:t>GDVrot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73200" y="882000"/>
            <a:ext cx="10854000" cy="518400"/>
          </a:xfrm>
        </p:spPr>
        <p:txBody>
          <a:bodyPr>
            <a:noAutofit/>
          </a:bodyPr>
          <a:lstStyle>
            <a:lvl1pPr algn="ctr">
              <a:lnSpc>
                <a:spcPts val="2000"/>
              </a:lnSpc>
              <a:defRPr sz="1800" b="0"/>
            </a:lvl1pPr>
          </a:lstStyle>
          <a:p>
            <a:pPr lvl="0"/>
            <a:r>
              <a:rPr lang="de-DE" dirty="0" err="1" smtClean="0"/>
              <a:t>UnterÜberschrift</a:t>
            </a:r>
            <a:r>
              <a:rPr lang="de-DE" dirty="0" smtClean="0"/>
              <a:t>, </a:t>
            </a:r>
            <a:r>
              <a:rPr lang="de-DE" dirty="0" err="1" smtClean="0"/>
              <a:t>GDVtype</a:t>
            </a:r>
            <a:r>
              <a:rPr lang="de-DE" dirty="0" smtClean="0"/>
              <a:t>,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42" y="6400644"/>
            <a:ext cx="7561969" cy="360000"/>
          </a:xfrm>
          <a:prstGeom prst="rect">
            <a:avLst/>
          </a:prstGeom>
        </p:spPr>
        <p:txBody>
          <a:bodyPr lIns="72000" tIns="0" rIns="0" bIns="0"/>
          <a:lstStyle>
            <a:lvl1pPr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 lang="de-DE" sz="800" b="0" kern="1200" baseline="0" dirty="0" smtClean="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  <a:cs typeface="+mn-cs"/>
              </a:defRPr>
            </a:lvl1pPr>
          </a:lstStyle>
          <a:p>
            <a:pPr lvl="0"/>
            <a:r>
              <a:rPr lang="de-DE" dirty="0" smtClean="0"/>
              <a:t>Quellenangabe: Lorem ipsum</a:t>
            </a:r>
          </a:p>
        </p:txBody>
      </p:sp>
    </p:spTree>
    <p:extLst>
      <p:ext uri="{BB962C8B-B14F-4D97-AF65-F5344CB8AC3E}">
        <p14:creationId xmlns:p14="http://schemas.microsoft.com/office/powerpoint/2010/main" val="32697723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HILFE: Rahmenecken Borchardt 9" hidden="1"/>
          <p:cNvGrpSpPr/>
          <p:nvPr/>
        </p:nvGrpSpPr>
        <p:grpSpPr>
          <a:xfrm>
            <a:off x="2028155" y="1733670"/>
            <a:ext cx="9496466" cy="2937015"/>
            <a:chOff x="1520720" y="1733669"/>
            <a:chExt cx="7120495" cy="2937015"/>
          </a:xfrm>
        </p:grpSpPr>
        <p:cxnSp>
          <p:nvCxnSpPr>
            <p:cNvPr id="19" name="Gewinkelte Verbindung 18"/>
            <p:cNvCxnSpPr/>
            <p:nvPr userDrawn="1"/>
          </p:nvCxnSpPr>
          <p:spPr>
            <a:xfrm rot="16200000" flipH="1" flipV="1">
              <a:off x="4372471" y="418406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winkelte Verbindung 27"/>
            <p:cNvCxnSpPr/>
            <p:nvPr userDrawn="1"/>
          </p:nvCxnSpPr>
          <p:spPr>
            <a:xfrm rot="5400000" flipH="1" flipV="1">
              <a:off x="5301260" y="173429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winkelte Verbindung 28"/>
            <p:cNvCxnSpPr/>
            <p:nvPr userDrawn="1"/>
          </p:nvCxnSpPr>
          <p:spPr>
            <a:xfrm rot="16200000" flipV="1">
              <a:off x="8154593" y="173429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29"/>
            <p:cNvCxnSpPr/>
            <p:nvPr userDrawn="1"/>
          </p:nvCxnSpPr>
          <p:spPr>
            <a:xfrm rot="16200000" flipH="1">
              <a:off x="5301260" y="418253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winkelte Verbindung 30"/>
            <p:cNvCxnSpPr/>
            <p:nvPr userDrawn="1"/>
          </p:nvCxnSpPr>
          <p:spPr>
            <a:xfrm rot="16200000" flipH="1" flipV="1">
              <a:off x="8154592" y="418253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winkelte Verbindung 31"/>
            <p:cNvCxnSpPr/>
            <p:nvPr userDrawn="1"/>
          </p:nvCxnSpPr>
          <p:spPr>
            <a:xfrm rot="5400000" flipH="1" flipV="1">
              <a:off x="1520098" y="173582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winkelte Verbindung 32"/>
            <p:cNvCxnSpPr/>
            <p:nvPr userDrawn="1"/>
          </p:nvCxnSpPr>
          <p:spPr>
            <a:xfrm rot="16200000" flipV="1">
              <a:off x="4372472" y="173582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winkelte Verbindung 33"/>
            <p:cNvCxnSpPr/>
            <p:nvPr userDrawn="1"/>
          </p:nvCxnSpPr>
          <p:spPr>
            <a:xfrm rot="16200000" flipH="1">
              <a:off x="1520098" y="418406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HILFE: Hilselemente schmaler Bereich" hidden="1"/>
          <p:cNvGrpSpPr/>
          <p:nvPr/>
        </p:nvGrpSpPr>
        <p:grpSpPr>
          <a:xfrm>
            <a:off x="6481686" y="0"/>
            <a:ext cx="576150" cy="6854400"/>
            <a:chOff x="4859999" y="0"/>
            <a:chExt cx="432000" cy="6854400"/>
          </a:xfrm>
        </p:grpSpPr>
        <p:cxnSp>
          <p:nvCxnSpPr>
            <p:cNvPr id="13" name="Mittellinie schmaler Bereich"/>
            <p:cNvCxnSpPr/>
            <p:nvPr/>
          </p:nvCxnSpPr>
          <p:spPr>
            <a:xfrm>
              <a:off x="5076000" y="0"/>
              <a:ext cx="0" cy="6854400"/>
            </a:xfrm>
            <a:prstGeom prst="line">
              <a:avLst/>
            </a:prstGeom>
            <a:ln w="381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hteck 36"/>
            <p:cNvSpPr/>
            <p:nvPr userDrawn="1"/>
          </p:nvSpPr>
          <p:spPr>
            <a:xfrm>
              <a:off x="4859999" y="3250409"/>
              <a:ext cx="432000" cy="43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8" name="Gerade Verbindung mit Pfeil 37"/>
            <p:cNvCxnSpPr/>
            <p:nvPr userDrawn="1"/>
          </p:nvCxnSpPr>
          <p:spPr>
            <a:xfrm>
              <a:off x="4859999" y="3344491"/>
              <a:ext cx="432000" cy="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Breite 38"/>
            <p:cNvSpPr txBox="1"/>
            <p:nvPr userDrawn="1"/>
          </p:nvSpPr>
          <p:spPr>
            <a:xfrm>
              <a:off x="4859999" y="3417060"/>
              <a:ext cx="432000" cy="12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800" dirty="0" smtClean="0"/>
                <a:t>Breite:</a:t>
              </a:r>
              <a:r>
                <a:rPr lang="de-DE" sz="800" baseline="0" dirty="0" smtClean="0"/>
                <a:t> 1,20</a:t>
              </a:r>
              <a:endParaRPr lang="de-DE" sz="800" dirty="0" smtClean="0"/>
            </a:p>
          </p:txBody>
        </p:sp>
      </p:grpSp>
      <p:grpSp>
        <p:nvGrpSpPr>
          <p:cNvPr id="12" name="HILFE: Hilfselemente breiter Bereich" hidden="1"/>
          <p:cNvGrpSpPr/>
          <p:nvPr/>
        </p:nvGrpSpPr>
        <p:grpSpPr>
          <a:xfrm>
            <a:off x="5809514" y="0"/>
            <a:ext cx="576150" cy="6854400"/>
            <a:chOff x="4356001" y="0"/>
            <a:chExt cx="432000" cy="6854400"/>
          </a:xfrm>
        </p:grpSpPr>
        <p:cxnSp>
          <p:nvCxnSpPr>
            <p:cNvPr id="14" name="Mittellinie breiter Bereich"/>
            <p:cNvCxnSpPr/>
            <p:nvPr/>
          </p:nvCxnSpPr>
          <p:spPr>
            <a:xfrm>
              <a:off x="4572001" y="0"/>
              <a:ext cx="0" cy="6854400"/>
            </a:xfrm>
            <a:prstGeom prst="line">
              <a:avLst/>
            </a:prstGeom>
            <a:ln w="381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40"/>
            <p:cNvSpPr/>
            <p:nvPr userDrawn="1"/>
          </p:nvSpPr>
          <p:spPr>
            <a:xfrm>
              <a:off x="4356001" y="3768569"/>
              <a:ext cx="432000" cy="43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2" name="Gerade Verbindung mit Pfeil 41"/>
            <p:cNvCxnSpPr/>
            <p:nvPr userDrawn="1"/>
          </p:nvCxnSpPr>
          <p:spPr>
            <a:xfrm>
              <a:off x="4356001" y="3862651"/>
              <a:ext cx="432000" cy="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reite 42"/>
            <p:cNvSpPr txBox="1"/>
            <p:nvPr userDrawn="1"/>
          </p:nvSpPr>
          <p:spPr>
            <a:xfrm>
              <a:off x="4356001" y="3935220"/>
              <a:ext cx="432000" cy="12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800" dirty="0" smtClean="0"/>
                <a:t>Breite:</a:t>
              </a:r>
              <a:r>
                <a:rPr lang="de-DE" sz="800" baseline="0" dirty="0" smtClean="0"/>
                <a:t> 1,20</a:t>
              </a:r>
              <a:endParaRPr lang="de-DE" sz="800" dirty="0" smtClean="0"/>
            </a:p>
          </p:txBody>
        </p:sp>
      </p:grpSp>
      <p:grpSp>
        <p:nvGrpSpPr>
          <p:cNvPr id="11" name="HILFE: Ankerpunkte Borchardt 10" hidden="1"/>
          <p:cNvGrpSpPr/>
          <p:nvPr/>
        </p:nvGrpSpPr>
        <p:grpSpPr>
          <a:xfrm>
            <a:off x="547026" y="257131"/>
            <a:ext cx="11126394" cy="1579409"/>
            <a:chOff x="410162" y="257130"/>
            <a:chExt cx="8342623" cy="1579409"/>
          </a:xfrm>
        </p:grpSpPr>
        <p:sp>
          <p:nvSpPr>
            <p:cNvPr id="20" name="Pfeil in vier Richtungen 19"/>
            <p:cNvSpPr/>
            <p:nvPr userDrawn="1"/>
          </p:nvSpPr>
          <p:spPr>
            <a:xfrm>
              <a:off x="410162" y="257130"/>
              <a:ext cx="198120" cy="205740"/>
            </a:xfrm>
            <a:prstGeom prst="quadArrow">
              <a:avLst/>
            </a:prstGeom>
            <a:solidFill>
              <a:srgbClr val="E14C0A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Pfeil in vier Richtungen 20"/>
            <p:cNvSpPr/>
            <p:nvPr userDrawn="1"/>
          </p:nvSpPr>
          <p:spPr>
            <a:xfrm>
              <a:off x="410400" y="1630799"/>
              <a:ext cx="198120" cy="205740"/>
            </a:xfrm>
            <a:prstGeom prst="quadArrow">
              <a:avLst/>
            </a:prstGeom>
            <a:solidFill>
              <a:schemeClr val="bg1">
                <a:lumMod val="75000"/>
                <a:alpha val="27843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sp>
          <p:nvSpPr>
            <p:cNvPr id="27" name="Pfeil in vier Richtungen 26"/>
            <p:cNvSpPr/>
            <p:nvPr userDrawn="1"/>
          </p:nvSpPr>
          <p:spPr>
            <a:xfrm>
              <a:off x="5202821" y="1630799"/>
              <a:ext cx="198120" cy="205740"/>
            </a:xfrm>
            <a:prstGeom prst="quadArrow">
              <a:avLst/>
            </a:prstGeom>
            <a:solidFill>
              <a:srgbClr val="FFC000">
                <a:alpha val="76863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Pfeil in vier Richtungen 34"/>
            <p:cNvSpPr/>
            <p:nvPr userDrawn="1"/>
          </p:nvSpPr>
          <p:spPr>
            <a:xfrm>
              <a:off x="1409072" y="1630799"/>
              <a:ext cx="198120" cy="205740"/>
            </a:xfrm>
            <a:prstGeom prst="quadArrow">
              <a:avLst/>
            </a:prstGeom>
            <a:solidFill>
              <a:srgbClr val="FFC000">
                <a:alpha val="76863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4" name="Pfeil in vier Richtungen 43"/>
            <p:cNvSpPr/>
            <p:nvPr userDrawn="1"/>
          </p:nvSpPr>
          <p:spPr>
            <a:xfrm>
              <a:off x="4759673" y="1630799"/>
              <a:ext cx="198120" cy="205740"/>
            </a:xfrm>
            <a:prstGeom prst="quadArrow">
              <a:avLst>
                <a:gd name="adj1" fmla="val 22499"/>
                <a:gd name="adj2" fmla="val 22500"/>
                <a:gd name="adj3" fmla="val 22500"/>
              </a:avLst>
            </a:prstGeom>
            <a:solidFill>
              <a:srgbClr val="FFC000">
                <a:alpha val="76863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5" name="Pfeil in vier Richtungen 44"/>
            <p:cNvSpPr/>
            <p:nvPr userDrawn="1"/>
          </p:nvSpPr>
          <p:spPr>
            <a:xfrm>
              <a:off x="8554665" y="1630799"/>
              <a:ext cx="198120" cy="205740"/>
            </a:xfrm>
            <a:prstGeom prst="quadArrow">
              <a:avLst/>
            </a:prstGeom>
            <a:solidFill>
              <a:srgbClr val="FFC000">
                <a:alpha val="76863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6" name="Pfeil in vier Richtungen 45"/>
            <p:cNvSpPr/>
            <p:nvPr userDrawn="1"/>
          </p:nvSpPr>
          <p:spPr>
            <a:xfrm>
              <a:off x="8554665" y="1630799"/>
              <a:ext cx="198120" cy="205740"/>
            </a:xfrm>
            <a:prstGeom prst="quadArrow">
              <a:avLst/>
            </a:prstGeom>
            <a:solidFill>
              <a:schemeClr val="bg1">
                <a:lumMod val="75000"/>
                <a:alpha val="76863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Pfeil in vier Richtungen 46"/>
            <p:cNvSpPr/>
            <p:nvPr userDrawn="1"/>
          </p:nvSpPr>
          <p:spPr>
            <a:xfrm>
              <a:off x="410162" y="773496"/>
              <a:ext cx="198120" cy="205740"/>
            </a:xfrm>
            <a:prstGeom prst="quadArrow">
              <a:avLst/>
            </a:prstGeom>
            <a:solidFill>
              <a:srgbClr val="00B0DB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95003" y="6501245"/>
            <a:ext cx="532197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</a:defRPr>
            </a:lvl1pPr>
          </a:lstStyle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17" name="Datum: 16"/>
          <p:cNvSpPr txBox="1"/>
          <p:nvPr/>
        </p:nvSpPr>
        <p:spPr>
          <a:xfrm>
            <a:off x="10647500" y="6501245"/>
            <a:ext cx="32540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latin typeface="GDVtype" panose="020F0003040202060204" pitchFamily="34" charset="0"/>
                <a:ea typeface="GDVtype" panose="020F000304020206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/>
            </a:lvl2pPr>
            <a:lvl3pPr marL="180000" indent="-1800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3pPr>
            <a:lvl4pPr marL="355600" indent="-1778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0" indent="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  <a:latin typeface="GDVtype" panose="020F0003040202060204" pitchFamily="34" charset="0"/>
                <a:ea typeface="GDVtype" panose="020F000304020206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de-DE" sz="800" dirty="0" smtClean="0"/>
              <a:t>Datum: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16525" y="6187120"/>
            <a:ext cx="6193613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GDVtype" panose="020F0003040202060204" pitchFamily="34" charset="0"/>
                <a:ea typeface="GDVtype" panose="020F0003040202060204" pitchFamily="34" charset="0"/>
              </a:defRPr>
            </a:lvl1pPr>
          </a:lstStyle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grpSp>
        <p:nvGrpSpPr>
          <p:cNvPr id="22" name="Fußzeilenlinie 21"/>
          <p:cNvGrpSpPr/>
          <p:nvPr/>
        </p:nvGrpSpPr>
        <p:grpSpPr>
          <a:xfrm>
            <a:off x="2016525" y="6343104"/>
            <a:ext cx="9506475" cy="72000"/>
            <a:chOff x="1509686" y="6343104"/>
            <a:chExt cx="7110091" cy="72000"/>
          </a:xfrm>
        </p:grpSpPr>
        <p:cxnSp>
          <p:nvCxnSpPr>
            <p:cNvPr id="24" name="Vertikale 23"/>
            <p:cNvCxnSpPr/>
            <p:nvPr userDrawn="1"/>
          </p:nvCxnSpPr>
          <p:spPr>
            <a:xfrm flipV="1">
              <a:off x="1509686" y="6343104"/>
              <a:ext cx="0" cy="72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Horizontale 22"/>
            <p:cNvCxnSpPr/>
            <p:nvPr userDrawn="1"/>
          </p:nvCxnSpPr>
          <p:spPr>
            <a:xfrm>
              <a:off x="1509686" y="6343104"/>
              <a:ext cx="7110091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16524" y="1735200"/>
            <a:ext cx="95112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Ebene, </a:t>
            </a:r>
            <a:r>
              <a:rPr lang="de-DE" dirty="0" err="1" smtClean="0"/>
              <a:t>GDVtype</a:t>
            </a:r>
            <a:r>
              <a:rPr lang="de-DE" dirty="0" smtClean="0"/>
              <a:t> + fett,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Ebene, </a:t>
            </a:r>
            <a:r>
              <a:rPr lang="de-DE" dirty="0" err="1" smtClean="0"/>
              <a:t>GDVtype</a:t>
            </a:r>
            <a:r>
              <a:rPr lang="de-DE" dirty="0" smtClean="0"/>
              <a:t>,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Ebene, </a:t>
            </a:r>
            <a:r>
              <a:rPr lang="de-DE" dirty="0" err="1" smtClean="0"/>
              <a:t>GDVtype</a:t>
            </a:r>
            <a:r>
              <a:rPr lang="de-DE" dirty="0" smtClean="0"/>
              <a:t> + fett, GDV-rot,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2" name="Überschrift 1"/>
          <p:cNvSpPr>
            <a:spLocks noGrp="1"/>
          </p:cNvSpPr>
          <p:nvPr>
            <p:ph type="title"/>
          </p:nvPr>
        </p:nvSpPr>
        <p:spPr>
          <a:xfrm>
            <a:off x="672174" y="360000"/>
            <a:ext cx="10854000" cy="55800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de-DE" dirty="0" smtClean="0"/>
              <a:t>Überschrift, </a:t>
            </a:r>
            <a:r>
              <a:rPr lang="de-DE" dirty="0" err="1" smtClean="0"/>
              <a:t>GDVtype</a:t>
            </a:r>
            <a:r>
              <a:rPr lang="de-DE" dirty="0" smtClean="0"/>
              <a:t> Medium, 28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48" name="Datum: 16"/>
          <p:cNvSpPr txBox="1"/>
          <p:nvPr/>
        </p:nvSpPr>
        <p:spPr>
          <a:xfrm>
            <a:off x="11250167" y="6391674"/>
            <a:ext cx="27251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>
                <a:latin typeface="GDVtype" panose="020F0003040202060204" pitchFamily="34" charset="0"/>
                <a:ea typeface="GDVtype" panose="020F0003040202060204" pitchFamily="34" charset="0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/>
            </a:lvl2pPr>
            <a:lvl3pPr marL="180000" indent="-1800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3pPr>
            <a:lvl4pPr marL="355600" indent="-1778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0" indent="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  <a:latin typeface="GDVtype" panose="020F0003040202060204" pitchFamily="34" charset="0"/>
                <a:ea typeface="GDVtype" panose="020F000304020206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de-DE" sz="800" dirty="0" smtClean="0"/>
              <a:t>S.</a:t>
            </a:r>
            <a:r>
              <a:rPr lang="de-DE" sz="800" baseline="0" dirty="0" smtClean="0"/>
              <a:t> </a:t>
            </a:r>
            <a:fld id="{27252DD5-6D33-4393-8388-82D7643455EE}" type="slidenum">
              <a:rPr lang="de-DE" smtClean="0"/>
              <a:pPr/>
              <a:t>‹Nr.›</a:t>
            </a:fld>
            <a:endParaRPr lang="de-DE" sz="800" dirty="0" smtClean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634" y="6237312"/>
            <a:ext cx="791531" cy="3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51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81" r:id="rId2"/>
    <p:sldLayoutId id="2147483679" r:id="rId3"/>
    <p:sldLayoutId id="2147483659" r:id="rId4"/>
    <p:sldLayoutId id="2147483658" r:id="rId5"/>
    <p:sldLayoutId id="2147483705" r:id="rId6"/>
    <p:sldLayoutId id="2147483706" r:id="rId7"/>
    <p:sldLayoutId id="2147483716" r:id="rId8"/>
    <p:sldLayoutId id="2147483711" r:id="rId9"/>
    <p:sldLayoutId id="2147483678" r:id="rId10"/>
    <p:sldLayoutId id="2147483665" r:id="rId11"/>
    <p:sldLayoutId id="2147483669" r:id="rId12"/>
    <p:sldLayoutId id="2147483717" r:id="rId13"/>
    <p:sldLayoutId id="2147483680" r:id="rId14"/>
    <p:sldLayoutId id="2147483674" r:id="rId15"/>
    <p:sldLayoutId id="2147483667" r:id="rId16"/>
    <p:sldLayoutId id="2147483650" r:id="rId17"/>
    <p:sldLayoutId id="2147483664" r:id="rId18"/>
    <p:sldLayoutId id="2147483663" r:id="rId19"/>
    <p:sldLayoutId id="2147483718" r:id="rId20"/>
    <p:sldLayoutId id="2147483675" r:id="rId21"/>
    <p:sldLayoutId id="2147483707" r:id="rId22"/>
    <p:sldLayoutId id="2147483708" r:id="rId23"/>
    <p:sldLayoutId id="2147483709" r:id="rId24"/>
    <p:sldLayoutId id="2147483671" r:id="rId25"/>
    <p:sldLayoutId id="2147483670" r:id="rId26"/>
    <p:sldLayoutId id="2147483655" r:id="rId27"/>
    <p:sldLayoutId id="2147483715" r:id="rId28"/>
    <p:sldLayoutId id="2147483702" r:id="rId29"/>
    <p:sldLayoutId id="2147483712" r:id="rId30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GDVtype" panose="020F0003040202060204" pitchFamily="34" charset="0"/>
          <a:cs typeface="+mn-cs"/>
        </a:defRPr>
      </a:lvl1pPr>
      <a:lvl2pPr marL="0" indent="0" algn="l" defTabSz="9144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de-DE" sz="1600" b="1" kern="1200" dirty="0">
          <a:solidFill>
            <a:schemeClr val="accent1"/>
          </a:solidFill>
          <a:latin typeface="GDVtype" panose="020F0003040202060204" pitchFamily="34" charset="0"/>
          <a:ea typeface="GDVtype" panose="020F0003040202060204" pitchFamily="3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em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-1" y="3446424"/>
            <a:ext cx="9162601" cy="1566752"/>
          </a:xfrm>
        </p:spPr>
        <p:txBody>
          <a:bodyPr/>
          <a:lstStyle/>
          <a:p>
            <a:r>
              <a:rPr lang="de-DE" dirty="0" smtClean="0"/>
              <a:t>Dr.-Ing. Matthias Kühn, German </a:t>
            </a:r>
            <a:r>
              <a:rPr lang="de-DE" dirty="0" err="1" smtClean="0"/>
              <a:t>Insurers</a:t>
            </a:r>
            <a:r>
              <a:rPr lang="de-DE" dirty="0" smtClean="0"/>
              <a:t> </a:t>
            </a:r>
            <a:r>
              <a:rPr lang="de-DE" dirty="0" err="1" smtClean="0"/>
              <a:t>Accident</a:t>
            </a:r>
            <a:r>
              <a:rPr lang="de-DE" dirty="0" smtClean="0"/>
              <a:t> Research, Berlin</a:t>
            </a:r>
          </a:p>
          <a:p>
            <a:r>
              <a:rPr lang="de-DE" sz="1600" dirty="0"/>
              <a:t>Frau Antje </a:t>
            </a:r>
            <a:r>
              <a:rPr lang="de-DE" sz="1600" dirty="0" smtClean="0"/>
              <a:t>Lang, </a:t>
            </a:r>
            <a:r>
              <a:rPr lang="de-DE" sz="1600" dirty="0"/>
              <a:t>German </a:t>
            </a:r>
            <a:r>
              <a:rPr lang="de-DE" sz="1600" dirty="0" err="1"/>
              <a:t>Insurers</a:t>
            </a:r>
            <a:r>
              <a:rPr lang="de-DE" sz="1600" dirty="0"/>
              <a:t> </a:t>
            </a:r>
            <a:r>
              <a:rPr lang="de-DE" sz="1600" dirty="0" err="1"/>
              <a:t>Accident</a:t>
            </a:r>
            <a:r>
              <a:rPr lang="de-DE" sz="1600" dirty="0"/>
              <a:t> </a:t>
            </a:r>
            <a:r>
              <a:rPr lang="de-DE" sz="1600" dirty="0" smtClean="0"/>
              <a:t>Research, Berlin</a:t>
            </a:r>
            <a:endParaRPr lang="de-DE" sz="1600" dirty="0"/>
          </a:p>
          <a:p>
            <a:r>
              <a:rPr lang="de-DE" sz="1600" dirty="0"/>
              <a:t>Dr. </a:t>
            </a:r>
            <a:r>
              <a:rPr lang="de-DE" sz="1600" dirty="0" err="1"/>
              <a:t>rer</a:t>
            </a:r>
            <a:r>
              <a:rPr lang="de-DE" sz="1600" dirty="0"/>
              <a:t>. </a:t>
            </a:r>
            <a:r>
              <a:rPr lang="de-DE" sz="1600" dirty="0" err="1"/>
              <a:t>biol</a:t>
            </a:r>
            <a:r>
              <a:rPr lang="de-DE" sz="1600" dirty="0"/>
              <a:t>. hum. Dipl.-Ing. Klaus Bauer (FH</a:t>
            </a:r>
            <a:r>
              <a:rPr lang="de-DE" sz="1600" dirty="0" smtClean="0"/>
              <a:t>), </a:t>
            </a:r>
            <a:r>
              <a:rPr lang="en-US" sz="1600" dirty="0" smtClean="0">
                <a:solidFill>
                  <a:srgbClr val="000000"/>
                </a:solidFill>
                <a:latin typeface="Elena"/>
              </a:rPr>
              <a:t>Institute </a:t>
            </a:r>
            <a:r>
              <a:rPr lang="en-US" sz="1600" dirty="0">
                <a:solidFill>
                  <a:srgbClr val="000000"/>
                </a:solidFill>
                <a:latin typeface="Elena"/>
              </a:rPr>
              <a:t>for forensic </a:t>
            </a:r>
            <a:r>
              <a:rPr lang="en-US" sz="1600" dirty="0" smtClean="0">
                <a:solidFill>
                  <a:srgbClr val="000000"/>
                </a:solidFill>
                <a:latin typeface="Elena"/>
              </a:rPr>
              <a:t>medicine at LMU </a:t>
            </a:r>
            <a:r>
              <a:rPr lang="de-DE" sz="1600" dirty="0" smtClean="0"/>
              <a:t>, </a:t>
            </a:r>
            <a:r>
              <a:rPr lang="de-DE" sz="1600" dirty="0" err="1" smtClean="0"/>
              <a:t>Munich</a:t>
            </a:r>
            <a:endParaRPr lang="de-DE" sz="1600" dirty="0"/>
          </a:p>
          <a:p>
            <a:r>
              <a:rPr lang="de-DE" sz="1600" dirty="0"/>
              <a:t>Prof. Dr. </a:t>
            </a:r>
            <a:r>
              <a:rPr lang="de-DE" sz="1600" dirty="0" err="1"/>
              <a:t>rer</a:t>
            </a:r>
            <a:r>
              <a:rPr lang="de-DE" sz="1600" dirty="0"/>
              <a:t>. </a:t>
            </a:r>
            <a:r>
              <a:rPr lang="de-DE" sz="1600" dirty="0" err="1"/>
              <a:t>biol</a:t>
            </a:r>
            <a:r>
              <a:rPr lang="de-DE" sz="1600" dirty="0"/>
              <a:t>. hum. Dipl.-Ing. Steffen </a:t>
            </a:r>
            <a:r>
              <a:rPr lang="de-DE" sz="1600" dirty="0" err="1" smtClean="0"/>
              <a:t>Peldschus</a:t>
            </a:r>
            <a:r>
              <a:rPr lang="de-DE" sz="1600" dirty="0" smtClean="0"/>
              <a:t>, </a:t>
            </a:r>
            <a:r>
              <a:rPr lang="en-US" sz="1600" dirty="0">
                <a:solidFill>
                  <a:srgbClr val="000000"/>
                </a:solidFill>
                <a:latin typeface="Elena"/>
              </a:rPr>
              <a:t>Institute for forensic medicine at LMU </a:t>
            </a:r>
            <a:r>
              <a:rPr lang="de-DE" sz="1600" dirty="0" smtClean="0"/>
              <a:t>, </a:t>
            </a:r>
            <a:r>
              <a:rPr lang="de-DE" sz="1600" dirty="0" err="1" smtClean="0"/>
              <a:t>Munich</a:t>
            </a:r>
            <a:endParaRPr lang="de-DE" sz="16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" y="3068960"/>
            <a:ext cx="5972625" cy="412590"/>
          </a:xfrm>
        </p:spPr>
        <p:txBody>
          <a:bodyPr/>
          <a:lstStyle/>
          <a:p>
            <a:r>
              <a:rPr lang="de-DE" dirty="0" smtClean="0"/>
              <a:t>13th International </a:t>
            </a:r>
            <a:r>
              <a:rPr lang="de-DE" dirty="0" err="1" smtClean="0"/>
              <a:t>Motorcycle</a:t>
            </a:r>
            <a:r>
              <a:rPr lang="de-DE" dirty="0" smtClean="0"/>
              <a:t> Conference, 2020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-1" y="874987"/>
            <a:ext cx="10194417" cy="2243861"/>
          </a:xfrm>
          <a:solidFill>
            <a:srgbClr val="8A1538"/>
          </a:solidFill>
        </p:spPr>
        <p:txBody>
          <a:bodyPr/>
          <a:lstStyle/>
          <a:p>
            <a:r>
              <a:rPr lang="en-US" dirty="0"/>
              <a:t>Optimized protective</a:t>
            </a:r>
            <a:br>
              <a:rPr lang="en-US" dirty="0"/>
            </a:br>
            <a:r>
              <a:rPr lang="en-US" dirty="0"/>
              <a:t>clothing for </a:t>
            </a:r>
            <a:r>
              <a:rPr lang="en-US" dirty="0" smtClean="0"/>
              <a:t>motorcyclists:</a:t>
            </a:r>
            <a:br>
              <a:rPr lang="en-US" dirty="0" smtClean="0"/>
            </a:br>
            <a:r>
              <a:rPr lang="en-US" sz="4000" dirty="0"/>
              <a:t>Which </a:t>
            </a:r>
            <a:r>
              <a:rPr lang="en-US" sz="4000" dirty="0" smtClean="0"/>
              <a:t>safety benefit </a:t>
            </a:r>
            <a:r>
              <a:rPr lang="en-US" sz="4000" dirty="0"/>
              <a:t>can airbag-clothes deliver?</a:t>
            </a:r>
            <a:endParaRPr lang="de-DE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1306"/>
      </p:ext>
    </p:extLst>
  </p:cSld>
  <p:clrMapOvr>
    <a:masterClrMapping/>
  </p:clrMapOvr>
  <p:transition advTm="533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higher the speed of the impact and the smaller the radius of the object involved in the impact, the smaller is the protective effect that can be expected.</a:t>
            </a:r>
          </a:p>
          <a:p>
            <a:r>
              <a:rPr lang="en-US" dirty="0"/>
              <a:t>As of a speed of impact of at most 50 km/h, no appreciable mitigation of injury severity can be expected. </a:t>
            </a:r>
            <a:endParaRPr lang="en-US" dirty="0" smtClean="0"/>
          </a:p>
          <a:p>
            <a:r>
              <a:rPr lang="en-US" dirty="0"/>
              <a:t>Even a significantly optimized airbag, which can still have a protective effect in this speed range, is no longer effective as of a speed of impact of at most 70 km/h. </a:t>
            </a:r>
            <a:endParaRPr lang="en-US" dirty="0" smtClean="0"/>
          </a:p>
          <a:p>
            <a:r>
              <a:rPr lang="en-US" dirty="0" smtClean="0"/>
              <a:t>A thorax </a:t>
            </a:r>
            <a:r>
              <a:rPr lang="en-US" dirty="0"/>
              <a:t>airbag can offer good protection in minor accidents, in </a:t>
            </a:r>
            <a:r>
              <a:rPr lang="en-US" dirty="0" smtClean="0"/>
              <a:t>particular. However</a:t>
            </a:r>
            <a:r>
              <a:rPr lang="en-US" dirty="0"/>
              <a:t>, </a:t>
            </a:r>
            <a:r>
              <a:rPr lang="en-US" dirty="0" smtClean="0"/>
              <a:t>thorax </a:t>
            </a:r>
            <a:r>
              <a:rPr lang="en-US" dirty="0"/>
              <a:t>injuries do not occur often in this group of minor accidents and are also not always very serious. </a:t>
            </a:r>
            <a:r>
              <a:rPr lang="en-US" dirty="0" smtClean="0"/>
              <a:t>In </a:t>
            </a:r>
            <a:r>
              <a:rPr lang="en-US" dirty="0"/>
              <a:t>more serious accidents at higher speeds of impact, the relevance of serious thorax injuries increases significantly. However, the protective potential of airbags in protective clothing decreases to the same extent. </a:t>
            </a:r>
            <a:endParaRPr lang="en-US" dirty="0" smtClean="0"/>
          </a:p>
          <a:p>
            <a:r>
              <a:rPr lang="en-US" dirty="0" smtClean="0"/>
              <a:t>Today’s </a:t>
            </a:r>
            <a:r>
              <a:rPr lang="en-US" dirty="0"/>
              <a:t>commercially available thorax airbags can mitigate injuries at lower speeds of </a:t>
            </a:r>
            <a:r>
              <a:rPr lang="en-US" dirty="0" smtClean="0"/>
              <a:t>impact. The </a:t>
            </a:r>
            <a:r>
              <a:rPr lang="en-US" dirty="0"/>
              <a:t>benefits </a:t>
            </a:r>
            <a:r>
              <a:rPr lang="en-US" dirty="0" smtClean="0"/>
              <a:t>should </a:t>
            </a:r>
            <a:r>
              <a:rPr lang="en-US" dirty="0"/>
              <a:t>therefore be rated as acceptable, but given the overall context, they should be viewed as controversial. </a:t>
            </a:r>
            <a:endParaRPr lang="en-US" dirty="0" smtClean="0"/>
          </a:p>
          <a:p>
            <a:r>
              <a:rPr lang="en-US" dirty="0"/>
              <a:t>There needs to be a discussion about adapting the test parameters for optimized protective clothing developed in the future. In particular, the test weight used and the test speed should be increased appropriately.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Recommendations on the protection offered by optimized protective clothing </a:t>
            </a:r>
            <a:endParaRPr lang="de-DE" sz="2400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04484"/>
      </p:ext>
    </p:extLst>
  </p:cSld>
  <p:clrMapOvr>
    <a:masterClrMapping/>
  </p:clrMapOvr>
  <p:transition advTm="1288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55369" y="2564904"/>
            <a:ext cx="4362098" cy="4309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9000"/>
              </a:lnSpc>
            </a:pPr>
            <a:r>
              <a:rPr lang="de-DE" sz="1300" b="0" spc="10" dirty="0" smtClean="0">
                <a:solidFill>
                  <a:srgbClr val="231F20"/>
                </a:solidFill>
                <a:latin typeface="+mn-lt"/>
                <a:cs typeface="GDVtype Light"/>
              </a:rPr>
              <a:t>Dr.-Ing. Matthias Kühn,</a:t>
            </a:r>
            <a:r>
              <a:rPr lang="de-DE" sz="1300" b="0" spc="10" baseline="0" dirty="0" smtClean="0">
                <a:solidFill>
                  <a:srgbClr val="231F20"/>
                </a:solidFill>
                <a:latin typeface="+mn-lt"/>
                <a:cs typeface="GDVtype Light"/>
              </a:rPr>
              <a:t> German </a:t>
            </a:r>
            <a:r>
              <a:rPr lang="de-DE" sz="1300" b="0" spc="10" baseline="0" dirty="0" err="1" smtClean="0">
                <a:solidFill>
                  <a:srgbClr val="231F20"/>
                </a:solidFill>
                <a:latin typeface="+mn-lt"/>
                <a:cs typeface="GDVtype Light"/>
              </a:rPr>
              <a:t>Insurers</a:t>
            </a:r>
            <a:r>
              <a:rPr lang="de-DE" sz="1300" b="0" spc="10" baseline="0" dirty="0" smtClean="0">
                <a:solidFill>
                  <a:srgbClr val="231F20"/>
                </a:solidFill>
                <a:latin typeface="+mn-lt"/>
                <a:cs typeface="GDVtype Light"/>
              </a:rPr>
              <a:t> </a:t>
            </a:r>
            <a:r>
              <a:rPr lang="de-DE" sz="1300" b="0" spc="10" baseline="0" dirty="0" err="1" smtClean="0">
                <a:solidFill>
                  <a:srgbClr val="231F20"/>
                </a:solidFill>
                <a:latin typeface="+mn-lt"/>
                <a:cs typeface="GDVtype Light"/>
              </a:rPr>
              <a:t>Accident</a:t>
            </a:r>
            <a:r>
              <a:rPr lang="de-DE" sz="1300" b="0" spc="10" dirty="0" smtClean="0">
                <a:solidFill>
                  <a:srgbClr val="231F20"/>
                </a:solidFill>
                <a:latin typeface="+mn-lt"/>
                <a:cs typeface="GDVtype Light"/>
              </a:rPr>
              <a:t> Research</a:t>
            </a: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de-DE" sz="1300" b="0" spc="-5" dirty="0" smtClean="0">
                <a:solidFill>
                  <a:srgbClr val="231F20"/>
                </a:solidFill>
                <a:latin typeface="+mn-lt"/>
                <a:cs typeface="GDVtype Light"/>
              </a:rPr>
              <a:t>m.kuehn@gdv.de</a:t>
            </a:r>
            <a:endParaRPr sz="1300" dirty="0">
              <a:latin typeface="+mn-lt"/>
              <a:cs typeface="GDVtype Ligh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15303"/>
      </p:ext>
    </p:extLst>
  </p:cSld>
  <p:clrMapOvr>
    <a:masterClrMapping/>
  </p:clrMapOvr>
  <p:transition advTm="111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GDVtype Medium"/>
              </a:rPr>
              <a:t>Introduction </a:t>
            </a:r>
          </a:p>
          <a:p>
            <a:r>
              <a:rPr lang="en-US" dirty="0">
                <a:solidFill>
                  <a:srgbClr val="000000"/>
                </a:solidFill>
                <a:latin typeface="GDVtype Medium"/>
              </a:rPr>
              <a:t>Underlying data and methodology </a:t>
            </a:r>
          </a:p>
          <a:p>
            <a:r>
              <a:rPr lang="en-US" dirty="0">
                <a:solidFill>
                  <a:srgbClr val="000000"/>
                </a:solidFill>
                <a:latin typeface="GDVtype Medium"/>
              </a:rPr>
              <a:t>Injuries and most often involved body regions </a:t>
            </a:r>
          </a:p>
          <a:p>
            <a:r>
              <a:rPr lang="en-US" dirty="0">
                <a:solidFill>
                  <a:srgbClr val="000000"/>
                </a:solidFill>
                <a:latin typeface="GDVtype Medium"/>
              </a:rPr>
              <a:t>Kinematic analysis and typical impact parameters </a:t>
            </a:r>
          </a:p>
          <a:p>
            <a:r>
              <a:rPr lang="en-US" dirty="0">
                <a:solidFill>
                  <a:srgbClr val="000000"/>
                </a:solidFill>
                <a:latin typeface="GDVtype Medium"/>
              </a:rPr>
              <a:t>Simulation of typical impact situations and injury-related mechanical assessment </a:t>
            </a:r>
          </a:p>
          <a:p>
            <a:r>
              <a:rPr lang="en-US" dirty="0">
                <a:solidFill>
                  <a:srgbClr val="000000"/>
                </a:solidFill>
                <a:latin typeface="GDVtype Medium"/>
              </a:rPr>
              <a:t>Recommendations on the protection offered by optimized protective clothing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5995"/>
      </p:ext>
    </p:extLst>
  </p:cSld>
  <p:clrMapOvr>
    <a:masterClrMapping/>
  </p:clrMapOvr>
  <p:transition advTm="705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Motorcyclists still have a significantly higher risk </a:t>
            </a:r>
            <a:r>
              <a:rPr lang="en-US" dirty="0" smtClean="0"/>
              <a:t>than car </a:t>
            </a:r>
            <a:r>
              <a:rPr lang="en-US" dirty="0"/>
              <a:t>occupants of being injured or even killed in an </a:t>
            </a:r>
            <a:r>
              <a:rPr lang="en-US" dirty="0" smtClean="0"/>
              <a:t>accident.</a:t>
            </a:r>
          </a:p>
          <a:p>
            <a:r>
              <a:rPr lang="en-US" dirty="0"/>
              <a:t>in relation to the covered distance, motorcyclists have a </a:t>
            </a:r>
            <a:r>
              <a:rPr lang="en-US" dirty="0" smtClean="0"/>
              <a:t>20 times higher </a:t>
            </a:r>
            <a:r>
              <a:rPr lang="en-US" dirty="0"/>
              <a:t>risk of being killed in a road accident than car </a:t>
            </a:r>
            <a:r>
              <a:rPr lang="en-US" dirty="0" smtClean="0"/>
              <a:t>occupants (2017). </a:t>
            </a:r>
          </a:p>
          <a:p>
            <a:r>
              <a:rPr lang="en-US" dirty="0" smtClean="0"/>
              <a:t>The </a:t>
            </a:r>
            <a:r>
              <a:rPr lang="en-US" dirty="0"/>
              <a:t>level of risk is constantly </a:t>
            </a:r>
            <a:r>
              <a:rPr lang="en-US" dirty="0" smtClean="0"/>
              <a:t>increasing.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impact, the motorcyclist’s body may have to absorb most of the energy </a:t>
            </a:r>
            <a:r>
              <a:rPr lang="en-US" dirty="0" smtClean="0"/>
              <a:t>involved.</a:t>
            </a:r>
            <a:endParaRPr lang="en-US" dirty="0"/>
          </a:p>
          <a:p>
            <a:r>
              <a:rPr lang="en-US" dirty="0"/>
              <a:t>Accordingly, there is significant scope for optimizing the protective clothing of motorcyclists. In particular, new developments such as airbags in protective clothing are highly promising</a:t>
            </a:r>
            <a:r>
              <a:rPr lang="en-US" dirty="0" smtClean="0"/>
              <a:t>.</a:t>
            </a:r>
          </a:p>
          <a:p>
            <a:r>
              <a:rPr lang="en-US" dirty="0"/>
              <a:t>The aim of this project </a:t>
            </a:r>
            <a:r>
              <a:rPr lang="en-US" dirty="0" smtClean="0"/>
              <a:t>is</a:t>
            </a:r>
          </a:p>
          <a:p>
            <a:pPr marL="285750" indent="-285750">
              <a:buFont typeface="GDVtype" panose="020F0003040202060204" pitchFamily="34" charset="0"/>
              <a:buChar char="—"/>
            </a:pPr>
            <a:r>
              <a:rPr lang="en-US" b="0" dirty="0" smtClean="0"/>
              <a:t>to </a:t>
            </a:r>
            <a:r>
              <a:rPr lang="en-US" b="0" dirty="0"/>
              <a:t>study the accidents that occur in order to identify typical accident situations and impact </a:t>
            </a:r>
            <a:r>
              <a:rPr lang="en-US" b="0" dirty="0" smtClean="0"/>
              <a:t>scenarios.</a:t>
            </a:r>
          </a:p>
          <a:p>
            <a:pPr marL="285750" indent="-285750">
              <a:buFont typeface="GDVtype" panose="020F0003040202060204" pitchFamily="34" charset="0"/>
              <a:buChar char="—"/>
            </a:pPr>
            <a:r>
              <a:rPr lang="en-US" b="0" dirty="0"/>
              <a:t>t</a:t>
            </a:r>
            <a:r>
              <a:rPr lang="en-US" b="0" dirty="0" smtClean="0"/>
              <a:t>o rank </a:t>
            </a:r>
            <a:r>
              <a:rPr lang="en-US" b="0" dirty="0"/>
              <a:t>the regions of the body most badly </a:t>
            </a:r>
            <a:r>
              <a:rPr lang="en-US" b="0" dirty="0" smtClean="0"/>
              <a:t>affected</a:t>
            </a:r>
          </a:p>
          <a:p>
            <a:pPr marL="285750" indent="-285750">
              <a:buFont typeface="GDVtype" panose="020F0003040202060204" pitchFamily="34" charset="0"/>
              <a:buChar char="—"/>
            </a:pPr>
            <a:r>
              <a:rPr lang="en-US" b="0" dirty="0" smtClean="0"/>
              <a:t>to selected “optimized protective clothing” which will be thoroughly assessed in terms of its potential to prevent injuries and mitigate the severity of any injuries.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9477"/>
      </p:ext>
    </p:extLst>
  </p:cSld>
  <p:clrMapOvr>
    <a:masterClrMapping/>
  </p:clrMapOvr>
  <p:transition advTm="1032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Database:</a:t>
            </a:r>
          </a:p>
          <a:p>
            <a:r>
              <a:rPr lang="en-US" b="0" dirty="0" smtClean="0"/>
              <a:t>Three accident samples </a:t>
            </a:r>
            <a:r>
              <a:rPr lang="en-US" b="0" dirty="0"/>
              <a:t>were </a:t>
            </a:r>
            <a:r>
              <a:rPr lang="en-US" b="0" dirty="0" smtClean="0"/>
              <a:t>available</a:t>
            </a:r>
          </a:p>
          <a:p>
            <a:pPr marL="285750" indent="-285750">
              <a:buFont typeface="GDVtype" panose="020F0003040202060204" pitchFamily="34" charset="0"/>
              <a:buChar char="—"/>
            </a:pPr>
            <a:r>
              <a:rPr lang="en-US" b="0" dirty="0" smtClean="0"/>
              <a:t>76 </a:t>
            </a:r>
            <a:r>
              <a:rPr lang="en-US" b="0" dirty="0"/>
              <a:t>fatal motorcycle accidents from the years 2004 to 2014 provided by the institute for forensic medicine at </a:t>
            </a:r>
            <a:r>
              <a:rPr lang="en-US" b="0" dirty="0" smtClean="0"/>
              <a:t>LMU</a:t>
            </a:r>
            <a:endParaRPr lang="en-US" b="0" dirty="0"/>
          </a:p>
          <a:p>
            <a:pPr marL="285750" indent="-285750">
              <a:buFont typeface="GDVtype" panose="020F0003040202060204" pitchFamily="34" charset="0"/>
              <a:buChar char="—"/>
            </a:pPr>
            <a:r>
              <a:rPr lang="en-US" b="0" dirty="0"/>
              <a:t>55 fatal motorcycle accidents </a:t>
            </a:r>
            <a:r>
              <a:rPr lang="en-US" b="0" dirty="0" smtClean="0"/>
              <a:t>from </a:t>
            </a:r>
            <a:r>
              <a:rPr lang="en-US" b="0" dirty="0"/>
              <a:t>the years 2003 to </a:t>
            </a:r>
            <a:r>
              <a:rPr lang="en-US" b="0" dirty="0" smtClean="0"/>
              <a:t>2016 provided </a:t>
            </a:r>
            <a:r>
              <a:rPr lang="en-US" b="0" dirty="0"/>
              <a:t>by a firm of </a:t>
            </a:r>
            <a:r>
              <a:rPr lang="en-US" b="0" dirty="0" smtClean="0"/>
              <a:t>accident analyst experts</a:t>
            </a:r>
          </a:p>
          <a:p>
            <a:pPr marL="285750" indent="-285750">
              <a:buFont typeface="GDVtype" panose="020F0003040202060204" pitchFamily="34" charset="0"/>
              <a:buChar char="—"/>
            </a:pPr>
            <a:r>
              <a:rPr lang="de-DE" b="0" dirty="0" smtClean="0"/>
              <a:t>156 </a:t>
            </a:r>
            <a:r>
              <a:rPr lang="de-DE" b="0" dirty="0" err="1" smtClean="0"/>
              <a:t>motorcycle</a:t>
            </a:r>
            <a:r>
              <a:rPr lang="de-DE" b="0" dirty="0" smtClean="0"/>
              <a:t> </a:t>
            </a:r>
            <a:r>
              <a:rPr lang="de-DE" b="0" dirty="0" err="1" smtClean="0"/>
              <a:t>accidents</a:t>
            </a:r>
            <a:r>
              <a:rPr lang="de-DE" b="0" dirty="0" smtClean="0"/>
              <a:t> </a:t>
            </a:r>
            <a:r>
              <a:rPr lang="de-DE" b="0" dirty="0" err="1" smtClean="0"/>
              <a:t>documented</a:t>
            </a:r>
            <a:r>
              <a:rPr lang="de-DE" b="0" dirty="0" smtClean="0"/>
              <a:t> in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accident</a:t>
            </a:r>
            <a:r>
              <a:rPr lang="de-DE" b="0" dirty="0" smtClean="0"/>
              <a:t> </a:t>
            </a:r>
            <a:r>
              <a:rPr lang="de-DE" b="0" dirty="0" err="1" smtClean="0"/>
              <a:t>database</a:t>
            </a:r>
            <a:r>
              <a:rPr lang="de-DE" b="0" dirty="0" smtClean="0"/>
              <a:t> (UDB) </a:t>
            </a:r>
            <a:r>
              <a:rPr lang="de-DE" b="0" dirty="0" err="1" smtClean="0"/>
              <a:t>from</a:t>
            </a:r>
            <a:r>
              <a:rPr lang="de-DE" b="0" dirty="0" smtClean="0"/>
              <a:t> German </a:t>
            </a:r>
            <a:r>
              <a:rPr lang="de-DE" b="0" dirty="0" err="1" smtClean="0"/>
              <a:t>Insureres</a:t>
            </a:r>
            <a:r>
              <a:rPr lang="de-DE" b="0" dirty="0" smtClean="0"/>
              <a:t> </a:t>
            </a:r>
            <a:r>
              <a:rPr lang="de-DE" b="0" dirty="0" err="1" smtClean="0"/>
              <a:t>Accident</a:t>
            </a:r>
            <a:r>
              <a:rPr lang="de-DE" b="0" dirty="0" smtClean="0"/>
              <a:t> Research</a:t>
            </a:r>
            <a:endParaRPr lang="en-US" b="0" dirty="0" smtClean="0"/>
          </a:p>
          <a:p>
            <a:endParaRPr lang="de-DE" dirty="0" smtClean="0"/>
          </a:p>
          <a:p>
            <a:r>
              <a:rPr lang="de-DE" dirty="0" err="1" smtClean="0"/>
              <a:t>Methodology</a:t>
            </a:r>
            <a:r>
              <a:rPr lang="de-DE" dirty="0" smtClean="0"/>
              <a:t>:</a:t>
            </a:r>
          </a:p>
          <a:p>
            <a:r>
              <a:rPr lang="en-US" b="0" dirty="0"/>
              <a:t>Based on typical accident situations and impact </a:t>
            </a:r>
            <a:r>
              <a:rPr lang="en-US" b="0" dirty="0" smtClean="0"/>
              <a:t>scenarios the most affected body regions were ranked</a:t>
            </a:r>
          </a:p>
          <a:p>
            <a:r>
              <a:rPr lang="en-US" b="0" dirty="0"/>
              <a:t>for some particularly relevant accident situations, multi-body system simulations (PC-Crash and </a:t>
            </a:r>
            <a:r>
              <a:rPr lang="en-US" b="0" dirty="0" err="1"/>
              <a:t>Madymo</a:t>
            </a:r>
            <a:r>
              <a:rPr lang="en-US" b="0" dirty="0"/>
              <a:t>) were carried </a:t>
            </a:r>
            <a:r>
              <a:rPr lang="en-US" b="0" dirty="0" smtClean="0"/>
              <a:t>out in order to get impact parameters (e.g. forces, velocity direction of body parts)</a:t>
            </a:r>
          </a:p>
          <a:p>
            <a:r>
              <a:rPr lang="en-US" b="0" dirty="0"/>
              <a:t>based on these results, detailed finite-element model </a:t>
            </a:r>
            <a:r>
              <a:rPr lang="en-US" b="0" dirty="0" smtClean="0"/>
              <a:t>simulations (</a:t>
            </a:r>
            <a:r>
              <a:rPr lang="en-US" b="0" dirty="0"/>
              <a:t>FEM) </a:t>
            </a:r>
            <a:r>
              <a:rPr lang="en-US" b="0" dirty="0" smtClean="0"/>
              <a:t>using </a:t>
            </a:r>
            <a:r>
              <a:rPr lang="en-US" b="0" dirty="0"/>
              <a:t>human model (GHBMC </a:t>
            </a:r>
            <a:r>
              <a:rPr lang="en-US" b="0" dirty="0" smtClean="0"/>
              <a:t>) were </a:t>
            </a:r>
            <a:r>
              <a:rPr lang="en-US" b="0" dirty="0"/>
              <a:t>carried out in order to assess and categorize the injury risk and the potential of optimized protective </a:t>
            </a:r>
            <a:r>
              <a:rPr lang="en-US" b="0" dirty="0" smtClean="0"/>
              <a:t>clothing</a:t>
            </a:r>
            <a:endParaRPr lang="en-US" dirty="0" smtClean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methodology</a:t>
            </a:r>
            <a:r>
              <a:rPr lang="de-DE" dirty="0"/>
              <a:t> 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63944"/>
      </p:ext>
    </p:extLst>
  </p:cSld>
  <p:clrMapOvr>
    <a:masterClrMapping/>
  </p:clrMapOvr>
  <p:transition advTm="1835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Despite the fact that head </a:t>
            </a:r>
            <a:r>
              <a:rPr lang="en-US" dirty="0"/>
              <a:t>injuries in the samples studied </a:t>
            </a:r>
            <a:r>
              <a:rPr lang="en-US" dirty="0" smtClean="0"/>
              <a:t>were </a:t>
            </a:r>
            <a:r>
              <a:rPr lang="en-US" dirty="0"/>
              <a:t>also </a:t>
            </a:r>
            <a:r>
              <a:rPr lang="en-US" dirty="0" smtClean="0"/>
              <a:t>high, in this project this head </a:t>
            </a:r>
            <a:r>
              <a:rPr lang="en-US" dirty="0"/>
              <a:t>region </a:t>
            </a:r>
            <a:r>
              <a:rPr lang="en-US" dirty="0" smtClean="0"/>
              <a:t>was not </a:t>
            </a:r>
            <a:r>
              <a:rPr lang="en-US" dirty="0" err="1" smtClean="0"/>
              <a:t>analysed</a:t>
            </a:r>
            <a:r>
              <a:rPr lang="en-US" dirty="0" smtClean="0"/>
              <a:t>.</a:t>
            </a:r>
          </a:p>
          <a:p>
            <a:r>
              <a:rPr lang="en-US" dirty="0"/>
              <a:t>94 per cent of all motorcyclists or pillion passengers </a:t>
            </a:r>
            <a:r>
              <a:rPr lang="en-US" dirty="0" smtClean="0"/>
              <a:t>had </a:t>
            </a:r>
            <a:r>
              <a:rPr lang="en-US" dirty="0"/>
              <a:t>serious thoracic injuries at the level of MAIS 3</a:t>
            </a:r>
            <a:r>
              <a:rPr lang="en-US" dirty="0" smtClean="0"/>
              <a:t>+</a:t>
            </a:r>
          </a:p>
          <a:p>
            <a:r>
              <a:rPr lang="en-US" dirty="0"/>
              <a:t>Frequent injuries included </a:t>
            </a:r>
            <a:r>
              <a:rPr lang="en-US" dirty="0" err="1"/>
              <a:t>haemothorax</a:t>
            </a:r>
            <a:r>
              <a:rPr lang="en-US" dirty="0"/>
              <a:t>, fractured ribs and lung </a:t>
            </a:r>
            <a:r>
              <a:rPr lang="en-US" dirty="0" smtClean="0"/>
              <a:t>injuries.</a:t>
            </a:r>
          </a:p>
          <a:p>
            <a:r>
              <a:rPr lang="en-US" dirty="0" smtClean="0"/>
              <a:t>Injuries </a:t>
            </a:r>
            <a:r>
              <a:rPr lang="en-US" dirty="0"/>
              <a:t>to the thoracic aorta were found in around a third of the motorcyclists </a:t>
            </a:r>
            <a:r>
              <a:rPr lang="en-US" dirty="0" smtClean="0"/>
              <a:t>involved</a:t>
            </a:r>
          </a:p>
          <a:p>
            <a:r>
              <a:rPr lang="en-US" dirty="0"/>
              <a:t>Among the 44 motorcyclists and pillion passengers with MAIS 2 </a:t>
            </a:r>
            <a:r>
              <a:rPr lang="en-US" dirty="0" smtClean="0"/>
              <a:t>injuries (UDB), </a:t>
            </a:r>
            <a:r>
              <a:rPr lang="en-US" dirty="0"/>
              <a:t>injuries to the extremities were most common, and thoracic injuries were of only secondary </a:t>
            </a:r>
            <a:r>
              <a:rPr lang="en-US" dirty="0" smtClean="0"/>
              <a:t>relevance.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Injuries and most often involved body regions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07" y="1700808"/>
            <a:ext cx="17732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35" y="3958531"/>
            <a:ext cx="3561138" cy="204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8329835" y="1844824"/>
            <a:ext cx="3350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Percentage of people killed who had at least one serious injury (AIS 3+) in the regions of the body shown (LMU, n=137)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96361"/>
      </p:ext>
    </p:extLst>
  </p:cSld>
  <p:clrMapOvr>
    <a:masterClrMapping/>
  </p:clrMapOvr>
  <p:transition advTm="180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2016525" y="1735200"/>
            <a:ext cx="4926860" cy="4320000"/>
          </a:xfrm>
        </p:spPr>
        <p:txBody>
          <a:bodyPr/>
          <a:lstStyle/>
          <a:p>
            <a:r>
              <a:rPr lang="en-US" dirty="0"/>
              <a:t>Based on the results of the kinematic analysis, the following key areas of focus can be identified for the thorax in the relevant impact scenarios:</a:t>
            </a:r>
            <a:endParaRPr lang="en-US" dirty="0" smtClean="0"/>
          </a:p>
          <a:p>
            <a:r>
              <a:rPr lang="en-US" b="0" dirty="0"/>
              <a:t>Impact with the road (vertical speed of around 17 km/h) </a:t>
            </a:r>
          </a:p>
          <a:p>
            <a:r>
              <a:rPr lang="en-US" b="0" dirty="0" smtClean="0"/>
              <a:t>Impact </a:t>
            </a:r>
            <a:r>
              <a:rPr lang="en-US" b="0" dirty="0"/>
              <a:t>with an object with a radius of around 0.075 m, impact speed of around 25 km/h </a:t>
            </a:r>
          </a:p>
          <a:p>
            <a:r>
              <a:rPr lang="en-US" b="0" dirty="0" smtClean="0"/>
              <a:t>Impact </a:t>
            </a:r>
            <a:r>
              <a:rPr lang="en-US" b="0" dirty="0"/>
              <a:t>with an object with a radius of around 0.075 m, impact speed of around 60 km/h </a:t>
            </a:r>
          </a:p>
          <a:p>
            <a:r>
              <a:rPr lang="en-US" b="0" dirty="0" smtClean="0"/>
              <a:t>Impact </a:t>
            </a:r>
            <a:r>
              <a:rPr lang="en-US" b="0" dirty="0"/>
              <a:t>with an object with a radius of around 0.25 m, impact speed of around 50 </a:t>
            </a:r>
            <a:r>
              <a:rPr lang="en-US" b="0" dirty="0" smtClean="0"/>
              <a:t>km/h</a:t>
            </a:r>
          </a:p>
          <a:p>
            <a:r>
              <a:rPr lang="en-US" dirty="0" smtClean="0"/>
              <a:t>One </a:t>
            </a:r>
            <a:r>
              <a:rPr lang="en-US" dirty="0"/>
              <a:t>particularly relevant impact scenario </a:t>
            </a:r>
            <a:r>
              <a:rPr lang="en-US" dirty="0" smtClean="0"/>
              <a:t>(motorcyclist </a:t>
            </a:r>
            <a:r>
              <a:rPr lang="en-US" dirty="0"/>
              <a:t>collides with the side of a car crossing its path</a:t>
            </a:r>
            <a:r>
              <a:rPr lang="en-US" dirty="0" smtClean="0"/>
              <a:t>) was transferred into a </a:t>
            </a:r>
            <a:r>
              <a:rPr lang="en-US" dirty="0"/>
              <a:t>multi-body simulations </a:t>
            </a:r>
            <a:r>
              <a:rPr lang="en-US" dirty="0" smtClean="0"/>
              <a:t>model to </a:t>
            </a:r>
            <a:r>
              <a:rPr lang="en-US" dirty="0"/>
              <a:t>calculate the impact parameters of the </a:t>
            </a:r>
            <a:r>
              <a:rPr lang="en-US" dirty="0" smtClean="0"/>
              <a:t>motorcyclist (speed</a:t>
            </a:r>
            <a:r>
              <a:rPr lang="en-US" dirty="0"/>
              <a:t>, orientation and </a:t>
            </a:r>
            <a:r>
              <a:rPr lang="en-US" dirty="0" smtClean="0"/>
              <a:t>point </a:t>
            </a:r>
            <a:r>
              <a:rPr lang="en-US" dirty="0"/>
              <a:t>of </a:t>
            </a:r>
            <a:r>
              <a:rPr lang="en-US" dirty="0" smtClean="0"/>
              <a:t> impact.)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analysis and typical impact </a:t>
            </a:r>
            <a:r>
              <a:rPr lang="en-US" dirty="0" smtClean="0"/>
              <a:t>parameters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11" y="1751968"/>
            <a:ext cx="4891771" cy="276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6943385" y="4708955"/>
            <a:ext cx="3552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Multi-body simulation of the impact of a motorcyclist with the side of a car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91192"/>
      </p:ext>
    </p:extLst>
  </p:cSld>
  <p:clrMapOvr>
    <a:masterClrMapping/>
  </p:clrMapOvr>
  <p:transition advTm="2484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2016525" y="1735200"/>
            <a:ext cx="4926860" cy="4320000"/>
          </a:xfrm>
        </p:spPr>
        <p:txBody>
          <a:bodyPr/>
          <a:lstStyle/>
          <a:p>
            <a:r>
              <a:rPr lang="en-US" dirty="0"/>
              <a:t>FEM </a:t>
            </a:r>
            <a:r>
              <a:rPr lang="en-US" dirty="0" smtClean="0"/>
              <a:t>simulations with</a:t>
            </a:r>
          </a:p>
          <a:p>
            <a:r>
              <a:rPr lang="en-US" b="0" dirty="0" smtClean="0"/>
              <a:t>50th </a:t>
            </a:r>
            <a:r>
              <a:rPr lang="en-US" b="0" dirty="0"/>
              <a:t>percentile </a:t>
            </a:r>
            <a:r>
              <a:rPr lang="en-US" b="0" dirty="0" smtClean="0"/>
              <a:t>male model of </a:t>
            </a:r>
            <a:r>
              <a:rPr lang="en-US" b="0" dirty="0"/>
              <a:t>the Global Human Body Model Consortium (GHBMC</a:t>
            </a:r>
            <a:r>
              <a:rPr lang="en-US" b="0" dirty="0" smtClean="0"/>
              <a:t>)</a:t>
            </a:r>
          </a:p>
          <a:p>
            <a:r>
              <a:rPr lang="en-US" b="0" dirty="0"/>
              <a:t>A generic thorax </a:t>
            </a:r>
            <a:r>
              <a:rPr lang="en-US" b="0" dirty="0" smtClean="0"/>
              <a:t>airbag. In this project the airbag </a:t>
            </a:r>
            <a:r>
              <a:rPr lang="en-US" b="0" dirty="0"/>
              <a:t>concept was used as optimized protective </a:t>
            </a:r>
            <a:r>
              <a:rPr lang="en-US" b="0" dirty="0" smtClean="0"/>
              <a:t>clothing.</a:t>
            </a:r>
          </a:p>
          <a:p>
            <a:r>
              <a:rPr lang="en-US" dirty="0" smtClean="0"/>
              <a:t>The performance of the generic thorax airbag corresponds with today commercially available thorax airbags and was validated using hardware tests conducted at DEKRA test facility </a:t>
            </a:r>
            <a:r>
              <a:rPr lang="en-US" dirty="0" err="1" smtClean="0"/>
              <a:t>Klettwitz</a:t>
            </a:r>
            <a:r>
              <a:rPr lang="en-US" dirty="0" smtClean="0"/>
              <a:t> (Germany) according to test </a:t>
            </a:r>
            <a:r>
              <a:rPr lang="en-US" dirty="0"/>
              <a:t>conditions specified by EN 1621-4. </a:t>
            </a:r>
            <a:endParaRPr lang="en-US" dirty="0" smtClean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Simulation of typical impact situations and injury-related mechanical </a:t>
            </a:r>
            <a:r>
              <a:rPr lang="en-US" sz="2400" dirty="0" smtClean="0"/>
              <a:t>assessment</a:t>
            </a:r>
            <a:endParaRPr lang="de-DE" sz="24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7"/>
          </p:nvPr>
        </p:nvSpPr>
        <p:spPr>
          <a:xfrm>
            <a:off x="7207682" y="1735200"/>
            <a:ext cx="4465163" cy="4320000"/>
          </a:xfrm>
        </p:spPr>
      </p:sp>
      <p:sp>
        <p:nvSpPr>
          <p:cNvPr id="5" name="Rechteck 4"/>
          <p:cNvSpPr/>
          <p:nvPr/>
        </p:nvSpPr>
        <p:spPr>
          <a:xfrm>
            <a:off x="7283841" y="4365104"/>
            <a:ext cx="2038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FEM human model (GHBMC) and generic thorax airbag model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11" y="1844824"/>
            <a:ext cx="24304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74" y="1844824"/>
            <a:ext cx="2617921" cy="232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9409955" y="4365104"/>
            <a:ext cx="2262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Essential setup of the FEM simulation of a generic scenario (radius of the object involved in the impact: 0.075 m)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3699"/>
      </p:ext>
    </p:extLst>
  </p:cSld>
  <p:clrMapOvr>
    <a:masterClrMapping/>
  </p:clrMapOvr>
  <p:transition advTm="1882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FEM simulation of the impact of a motorcyclist with the edge of a car’s roof</a:t>
            </a:r>
            <a:endParaRPr lang="de-DE" sz="240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chart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4" y="2420888"/>
            <a:ext cx="4821958" cy="263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91" y="1608009"/>
            <a:ext cx="2047660" cy="261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345" y="4293097"/>
            <a:ext cx="2341778" cy="170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390" y="1608009"/>
            <a:ext cx="2028179" cy="261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390" y="4248862"/>
            <a:ext cx="2114289" cy="168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6426191" y="1400295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Condition before the collision </a:t>
            </a:r>
          </a:p>
        </p:txBody>
      </p:sp>
      <p:sp>
        <p:nvSpPr>
          <p:cNvPr id="3" name="Rechteck 2"/>
          <p:cNvSpPr/>
          <p:nvPr/>
        </p:nvSpPr>
        <p:spPr>
          <a:xfrm>
            <a:off x="9146534" y="1412776"/>
            <a:ext cx="2545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Deformation during the collision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5359"/>
      </p:ext>
    </p:extLst>
  </p:cSld>
  <p:clrMapOvr>
    <a:masterClrMapping/>
  </p:clrMapOvr>
  <p:transition advTm="705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smtClean="0"/>
              <a:t>Dr.-Ing. M. Kühn, 13th International Motorcycle Conference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Simulation of typical impact situations and injury-related mechanical assessment</a:t>
            </a:r>
            <a:endParaRPr lang="de-DE" sz="240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7"/>
          </p:nvPr>
        </p:nvSpPr>
        <p:spPr/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25" y="1650230"/>
            <a:ext cx="7635279" cy="440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191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11630"/>
      </p:ext>
    </p:extLst>
  </p:cSld>
  <p:clrMapOvr>
    <a:masterClrMapping/>
  </p:clrMapOvr>
  <p:transition advTm="1232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00724_UDV_16_9">
  <a:themeElements>
    <a:clrScheme name="GDV-Farbschema-18-handrack">
      <a:dk1>
        <a:srgbClr val="000000"/>
      </a:dk1>
      <a:lt1>
        <a:srgbClr val="FFFFFF"/>
      </a:lt1>
      <a:dk2>
        <a:srgbClr val="7BBA38"/>
      </a:dk2>
      <a:lt2>
        <a:srgbClr val="E14C0A"/>
      </a:lt2>
      <a:accent1>
        <a:srgbClr val="8A1538"/>
      </a:accent1>
      <a:accent2>
        <a:srgbClr val="B4657D"/>
      </a:accent2>
      <a:accent3>
        <a:srgbClr val="C991A2"/>
      </a:accent3>
      <a:accent4>
        <a:srgbClr val="DFBDC7"/>
      </a:accent4>
      <a:accent5>
        <a:srgbClr val="EFDEE3"/>
      </a:accent5>
      <a:accent6>
        <a:srgbClr val="00B0DB"/>
      </a:accent6>
      <a:hlink>
        <a:srgbClr val="0084A4"/>
      </a:hlink>
      <a:folHlink>
        <a:srgbClr val="B4657D"/>
      </a:folHlink>
    </a:clrScheme>
    <a:fontScheme name="GDV">
      <a:majorFont>
        <a:latin typeface="GDVtype Medium"/>
        <a:ea typeface=""/>
        <a:cs typeface=""/>
      </a:majorFont>
      <a:minorFont>
        <a:latin typeface="GDVtyp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">
          <a:solidFill>
            <a:schemeClr val="accent1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1800"/>
          </a:lnSpc>
          <a:defRPr sz="16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DV-Musterfolien180328.potx" id="{1049DDED-EBF3-4153-813D-750C41FB2AF8}" vid="{384388B4-9B00-4339-9865-B7C2F2D80B4C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200724_UDV_16_9</Template>
  <TotalTime>0</TotalTime>
  <Words>1239</Words>
  <Application>Microsoft Office PowerPoint</Application>
  <PresentationFormat>Benutzerdefiniert</PresentationFormat>
  <Paragraphs>87</Paragraphs>
  <Slides>11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0" baseType="lpstr">
      <vt:lpstr>Arial</vt:lpstr>
      <vt:lpstr>GDVtype</vt:lpstr>
      <vt:lpstr>Elena</vt:lpstr>
      <vt:lpstr>GDVtype Light</vt:lpstr>
      <vt:lpstr>GDVtype Medium</vt:lpstr>
      <vt:lpstr>Calibri</vt:lpstr>
      <vt:lpstr>GDVtype ExtraLight</vt:lpstr>
      <vt:lpstr>Symbol</vt:lpstr>
      <vt:lpstr>200724_UDV_16_9</vt:lpstr>
      <vt:lpstr>Optimized protective clothing for motorcyclists: Which safety benefit can airbag-clothes deliver?</vt:lpstr>
      <vt:lpstr>Agenda</vt:lpstr>
      <vt:lpstr>Introduction</vt:lpstr>
      <vt:lpstr>Underlying data and methodology </vt:lpstr>
      <vt:lpstr>Injuries and most often involved body regions</vt:lpstr>
      <vt:lpstr>Kinematic analysis and typical impact parameters</vt:lpstr>
      <vt:lpstr>Simulation of typical impact situations and injury-related mechanical assessment</vt:lpstr>
      <vt:lpstr>FEM simulation of the impact of a motorcyclist with the edge of a car’s roof</vt:lpstr>
      <vt:lpstr>Simulation of typical impact situations and injury-related mechanical assessment</vt:lpstr>
      <vt:lpstr>Recommendations on the protection offered by optimized protective clothing </vt:lpstr>
      <vt:lpstr>PowerPoint-Präsentation</vt:lpstr>
    </vt:vector>
  </TitlesOfParts>
  <Company>GDV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Kühn</dc:creator>
  <cp:lastModifiedBy>Matthias Kühn</cp:lastModifiedBy>
  <cp:revision>25</cp:revision>
  <cp:lastPrinted>2018-06-18T11:11:10Z</cp:lastPrinted>
  <dcterms:created xsi:type="dcterms:W3CDTF">2020-08-13T11:17:05Z</dcterms:created>
  <dcterms:modified xsi:type="dcterms:W3CDTF">2020-08-14T11:39:05Z</dcterms:modified>
</cp:coreProperties>
</file>